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1"/>
  </p:notesMasterIdLst>
  <p:sldIdLst>
    <p:sldId id="256" r:id="rId2"/>
    <p:sldId id="257" r:id="rId3"/>
    <p:sldId id="274" r:id="rId4"/>
    <p:sldId id="275" r:id="rId5"/>
    <p:sldId id="277" r:id="rId6"/>
    <p:sldId id="276" r:id="rId7"/>
    <p:sldId id="272" r:id="rId8"/>
    <p:sldId id="273" r:id="rId9"/>
    <p:sldId id="271" r:id="rId10"/>
    <p:sldId id="266" r:id="rId11"/>
    <p:sldId id="264" r:id="rId12"/>
    <p:sldId id="265" r:id="rId13"/>
    <p:sldId id="263" r:id="rId14"/>
    <p:sldId id="258" r:id="rId15"/>
    <p:sldId id="267" r:id="rId16"/>
    <p:sldId id="259" r:id="rId17"/>
    <p:sldId id="260" r:id="rId18"/>
    <p:sldId id="261" r:id="rId19"/>
    <p:sldId id="262" r:id="rId20"/>
    <p:sldId id="268" r:id="rId21"/>
    <p:sldId id="269" r:id="rId22"/>
    <p:sldId id="278" r:id="rId23"/>
    <p:sldId id="279" r:id="rId24"/>
    <p:sldId id="280" r:id="rId25"/>
    <p:sldId id="270" r:id="rId26"/>
    <p:sldId id="281" r:id="rId27"/>
    <p:sldId id="282" r:id="rId28"/>
    <p:sldId id="283" r:id="rId29"/>
    <p:sldId id="284" r:id="rId30"/>
    <p:sldId id="285" r:id="rId31"/>
    <p:sldId id="286" r:id="rId32"/>
    <p:sldId id="287" r:id="rId33"/>
    <p:sldId id="288" r:id="rId34"/>
    <p:sldId id="289" r:id="rId35"/>
    <p:sldId id="291" r:id="rId36"/>
    <p:sldId id="290" r:id="rId37"/>
    <p:sldId id="292" r:id="rId38"/>
    <p:sldId id="293" r:id="rId39"/>
    <p:sldId id="294" r:id="rId40"/>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4" d="100"/>
          <a:sy n="94" d="100"/>
        </p:scale>
        <p:origin x="-90" y="-2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AB54D7-97DF-4279-B3C1-796178BE36B8}" type="datetimeFigureOut">
              <a:rPr kumimoji="1" lang="ja-JP" altLang="en-US" smtClean="0"/>
              <a:pPr/>
              <a:t>2010/5/20</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2645FA-2036-4AF5-8F1F-EA1BBB04C23B}" type="slidenum">
              <a:rPr kumimoji="1" lang="ja-JP" altLang="en-US" smtClean="0"/>
              <a:pPr/>
              <a:t>‹#›</a:t>
            </a:fld>
            <a:endParaRPr kumimoji="1" lang="ja-JP" altLang="en-US"/>
          </a:p>
        </p:txBody>
      </p:sp>
    </p:spTree>
    <p:extLst>
      <p:ext uri="{BB962C8B-B14F-4D97-AF65-F5344CB8AC3E}">
        <p14:creationId xmlns:p14="http://schemas.microsoft.com/office/powerpoint/2010/main" val="56804288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9D2645FA-2036-4AF5-8F1F-EA1BBB04C23B}" type="slidenum">
              <a:rPr kumimoji="1" lang="ja-JP" altLang="en-US" smtClean="0"/>
              <a:pPr/>
              <a:t>2</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PI</a:t>
            </a:r>
            <a:r>
              <a:rPr kumimoji="1" lang="ja-JP" altLang="en-US" dirty="0" smtClean="0"/>
              <a:t>関数</a:t>
            </a:r>
            <a:endParaRPr kumimoji="1" lang="en-US" altLang="ja-JP" dirty="0" smtClean="0"/>
          </a:p>
          <a:p>
            <a:r>
              <a:rPr kumimoji="1" lang="ja-JP" altLang="en-US" dirty="0" smtClean="0"/>
              <a:t>円周＝</a:t>
            </a:r>
            <a:r>
              <a:rPr kumimoji="1" lang="en-US" altLang="ja-JP" dirty="0" smtClean="0"/>
              <a:t>2πr</a:t>
            </a:r>
            <a:r>
              <a:rPr kumimoji="1" lang="ja-JP" altLang="en-US" dirty="0" err="1" smtClean="0"/>
              <a:t>、</a:t>
            </a:r>
            <a:r>
              <a:rPr kumimoji="1" lang="ja-JP" altLang="en-US" dirty="0" smtClean="0"/>
              <a:t>円の面積</a:t>
            </a:r>
            <a:r>
              <a:rPr kumimoji="1" lang="en-US" altLang="ja-JP" dirty="0" smtClean="0"/>
              <a:t>=πr</a:t>
            </a:r>
            <a:r>
              <a:rPr kumimoji="1" lang="en-US" altLang="ja-JP" baseline="30000" dirty="0" smtClean="0"/>
              <a:t>2</a:t>
            </a:r>
          </a:p>
          <a:p>
            <a:r>
              <a:rPr kumimoji="1" lang="ja-JP" altLang="en-US" baseline="0" dirty="0" smtClean="0"/>
              <a:t>直径</a:t>
            </a:r>
            <a:r>
              <a:rPr kumimoji="1" lang="en-US" altLang="ja-JP" baseline="0" dirty="0" smtClean="0"/>
              <a:t>10cm</a:t>
            </a:r>
            <a:r>
              <a:rPr kumimoji="1" lang="ja-JP" altLang="en-US" baseline="0" dirty="0" smtClean="0"/>
              <a:t>の円周の長さはいくらか？</a:t>
            </a:r>
            <a:endParaRPr kumimoji="1" lang="en-US" altLang="ja-JP" baseline="0" dirty="0" smtClean="0"/>
          </a:p>
          <a:p>
            <a:r>
              <a:rPr kumimoji="1" lang="ja-JP" altLang="en-US" baseline="0" dirty="0" err="1" smtClean="0"/>
              <a:t>べき</a:t>
            </a:r>
            <a:r>
              <a:rPr kumimoji="1" lang="ja-JP" altLang="en-US" baseline="0" dirty="0" smtClean="0"/>
              <a:t>算とはある数を指数倍（累乗）すること。</a:t>
            </a:r>
            <a:endParaRPr kumimoji="1" lang="ja-JP" altLang="en-US" baseline="0" dirty="0"/>
          </a:p>
        </p:txBody>
      </p:sp>
      <p:sp>
        <p:nvSpPr>
          <p:cNvPr id="4" name="スライド番号プレースホルダ 3"/>
          <p:cNvSpPr>
            <a:spLocks noGrp="1"/>
          </p:cNvSpPr>
          <p:nvPr>
            <p:ph type="sldNum" sz="quarter" idx="10"/>
          </p:nvPr>
        </p:nvSpPr>
        <p:spPr/>
        <p:txBody>
          <a:bodyPr/>
          <a:lstStyle/>
          <a:p>
            <a:fld id="{9D2645FA-2036-4AF5-8F1F-EA1BBB04C23B}" type="slidenum">
              <a:rPr kumimoji="1" lang="ja-JP" altLang="en-US" smtClean="0"/>
              <a:pPr/>
              <a:t>10</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達成率や進捗率を％で表示した後、同じセルを使用したり、コピーすると書式設定が継承される。</a:t>
            </a:r>
            <a:endParaRPr kumimoji="1" lang="en-US" altLang="ja-JP" dirty="0" smtClean="0"/>
          </a:p>
          <a:p>
            <a:r>
              <a:rPr kumimoji="1" lang="en-US" altLang="ja-JP" dirty="0" smtClean="0"/>
              <a:t>Delete</a:t>
            </a:r>
            <a:r>
              <a:rPr kumimoji="1" lang="ja-JP" altLang="en-US" dirty="0" smtClean="0"/>
              <a:t>キーは数値を削除するが、セルの書式設定は削除しない。</a:t>
            </a:r>
            <a:endParaRPr kumimoji="1" lang="ja-JP" altLang="en-US" dirty="0"/>
          </a:p>
        </p:txBody>
      </p:sp>
      <p:sp>
        <p:nvSpPr>
          <p:cNvPr id="4" name="スライド番号プレースホルダ 3"/>
          <p:cNvSpPr>
            <a:spLocks noGrp="1"/>
          </p:cNvSpPr>
          <p:nvPr>
            <p:ph type="sldNum" sz="quarter" idx="10"/>
          </p:nvPr>
        </p:nvSpPr>
        <p:spPr/>
        <p:txBody>
          <a:bodyPr/>
          <a:lstStyle/>
          <a:p>
            <a:fld id="{9D2645FA-2036-4AF5-8F1F-EA1BBB04C23B}" type="slidenum">
              <a:rPr kumimoji="1" lang="ja-JP" altLang="en-US" smtClean="0"/>
              <a:pPr/>
              <a:t>15</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数学で使用する比較演算子とは、一部異なる。</a:t>
            </a:r>
            <a:endParaRPr kumimoji="1" lang="en-US" altLang="ja-JP" dirty="0" smtClean="0"/>
          </a:p>
          <a:p>
            <a:r>
              <a:rPr kumimoji="1" lang="ja-JP" altLang="en-US" dirty="0" smtClean="0"/>
              <a:t>「</a:t>
            </a:r>
            <a:r>
              <a:rPr kumimoji="1" lang="en-US" altLang="ja-JP" dirty="0" smtClean="0"/>
              <a:t>=a1</a:t>
            </a:r>
            <a:r>
              <a:rPr kumimoji="1" lang="ja-JP" altLang="en-US" dirty="0" smtClean="0"/>
              <a:t>」小文字で入力しても、「</a:t>
            </a:r>
            <a:r>
              <a:rPr kumimoji="1" lang="en-US" altLang="ja-JP" dirty="0" smtClean="0"/>
              <a:t>=A1</a:t>
            </a:r>
            <a:r>
              <a:rPr kumimoji="1" lang="ja-JP" altLang="en-US" dirty="0" smtClean="0"/>
              <a:t>」と表示される。ただし、「</a:t>
            </a:r>
            <a:r>
              <a:rPr kumimoji="1" lang="en-US" altLang="ja-JP" dirty="0" smtClean="0"/>
              <a:t>a1</a:t>
            </a:r>
            <a:r>
              <a:rPr kumimoji="1" lang="ja-JP" altLang="en-US" dirty="0" smtClean="0"/>
              <a:t>」は「</a:t>
            </a:r>
            <a:r>
              <a:rPr kumimoji="1" lang="en-US" altLang="ja-JP" dirty="0" smtClean="0"/>
              <a:t>a1</a:t>
            </a:r>
            <a:r>
              <a:rPr kumimoji="1" lang="ja-JP" altLang="en-US" dirty="0" smtClean="0"/>
              <a:t>」のまま。</a:t>
            </a:r>
            <a:endParaRPr kumimoji="1" lang="en-US" altLang="ja-JP" dirty="0" smtClean="0"/>
          </a:p>
          <a:p>
            <a:r>
              <a:rPr kumimoji="1" lang="en-US" altLang="ja-JP" dirty="0" smtClean="0"/>
              <a:t>TRUE</a:t>
            </a:r>
            <a:r>
              <a:rPr kumimoji="1" lang="ja-JP" altLang="en-US" dirty="0" smtClean="0"/>
              <a:t>関数、</a:t>
            </a:r>
            <a:r>
              <a:rPr kumimoji="1" lang="en-US" altLang="ja-JP" dirty="0" smtClean="0"/>
              <a:t>FALSE</a:t>
            </a:r>
            <a:r>
              <a:rPr kumimoji="1" lang="ja-JP" altLang="en-US" dirty="0" smtClean="0"/>
              <a:t>関数ともに中央揃えで表示される。</a:t>
            </a:r>
            <a:endParaRPr kumimoji="1" lang="ja-JP" altLang="en-US" dirty="0"/>
          </a:p>
        </p:txBody>
      </p:sp>
      <p:sp>
        <p:nvSpPr>
          <p:cNvPr id="4" name="スライド番号プレースホルダ 3"/>
          <p:cNvSpPr>
            <a:spLocks noGrp="1"/>
          </p:cNvSpPr>
          <p:nvPr>
            <p:ph type="sldNum" sz="quarter" idx="10"/>
          </p:nvPr>
        </p:nvSpPr>
        <p:spPr/>
        <p:txBody>
          <a:bodyPr/>
          <a:lstStyle/>
          <a:p>
            <a:fld id="{9D2645FA-2036-4AF5-8F1F-EA1BBB04C23B}" type="slidenum">
              <a:rPr kumimoji="1" lang="ja-JP" altLang="en-US" smtClean="0"/>
              <a:pPr/>
              <a:t>16</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結合する文字列のセルが多い場合、</a:t>
            </a:r>
            <a:r>
              <a:rPr kumimoji="1" lang="en-US" altLang="ja-JP" dirty="0" smtClean="0"/>
              <a:t>CONCATENATE</a:t>
            </a:r>
            <a:r>
              <a:rPr kumimoji="1" lang="ja-JP" altLang="en-US" dirty="0" smtClean="0"/>
              <a:t>関数を使用する方がいい場合もある。</a:t>
            </a:r>
            <a:endParaRPr kumimoji="1" lang="ja-JP" altLang="en-US" dirty="0"/>
          </a:p>
        </p:txBody>
      </p:sp>
      <p:sp>
        <p:nvSpPr>
          <p:cNvPr id="4" name="スライド番号プレースホルダ 3"/>
          <p:cNvSpPr>
            <a:spLocks noGrp="1"/>
          </p:cNvSpPr>
          <p:nvPr>
            <p:ph type="sldNum" sz="quarter" idx="10"/>
          </p:nvPr>
        </p:nvSpPr>
        <p:spPr/>
        <p:txBody>
          <a:bodyPr/>
          <a:lstStyle/>
          <a:p>
            <a:fld id="{9D2645FA-2036-4AF5-8F1F-EA1BBB04C23B}" type="slidenum">
              <a:rPr kumimoji="1" lang="ja-JP" altLang="en-US" smtClean="0"/>
              <a:pPr/>
              <a:t>17</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スペースを使用する例はあまり多くない。</a:t>
            </a:r>
            <a:endParaRPr kumimoji="1" lang="ja-JP" altLang="en-US" dirty="0"/>
          </a:p>
        </p:txBody>
      </p:sp>
      <p:sp>
        <p:nvSpPr>
          <p:cNvPr id="4" name="スライド番号プレースホルダ 3"/>
          <p:cNvSpPr>
            <a:spLocks noGrp="1"/>
          </p:cNvSpPr>
          <p:nvPr>
            <p:ph type="sldNum" sz="quarter" idx="10"/>
          </p:nvPr>
        </p:nvSpPr>
        <p:spPr/>
        <p:txBody>
          <a:bodyPr/>
          <a:lstStyle/>
          <a:p>
            <a:fld id="{9D2645FA-2036-4AF5-8F1F-EA1BBB04C23B}" type="slidenum">
              <a:rPr kumimoji="1" lang="ja-JP" altLang="en-US" smtClean="0"/>
              <a:pPr/>
              <a:t>18</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9D2645FA-2036-4AF5-8F1F-EA1BBB04C23B}" type="slidenum">
              <a:rPr kumimoji="1" lang="ja-JP" altLang="en-US" smtClean="0"/>
              <a:pPr/>
              <a:t>19</a:t>
            </a:fld>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Excel 2007</a:t>
            </a:r>
            <a:r>
              <a:rPr kumimoji="1" lang="ja-JP" altLang="en-US" dirty="0" smtClean="0"/>
              <a:t>では</a:t>
            </a:r>
            <a:r>
              <a:rPr kumimoji="1" lang="en-US" altLang="ja-JP" dirty="0" smtClean="0"/>
              <a:t>255</a:t>
            </a:r>
            <a:r>
              <a:rPr kumimoji="1" lang="ja-JP" altLang="en-US" dirty="0" smtClean="0"/>
              <a:t>個までして可能。</a:t>
            </a:r>
            <a:endParaRPr kumimoji="1" lang="ja-JP" altLang="en-US" dirty="0"/>
          </a:p>
        </p:txBody>
      </p:sp>
      <p:sp>
        <p:nvSpPr>
          <p:cNvPr id="4" name="スライド番号プレースホルダ 3"/>
          <p:cNvSpPr>
            <a:spLocks noGrp="1"/>
          </p:cNvSpPr>
          <p:nvPr>
            <p:ph type="sldNum" sz="quarter" idx="10"/>
          </p:nvPr>
        </p:nvSpPr>
        <p:spPr/>
        <p:txBody>
          <a:bodyPr/>
          <a:lstStyle/>
          <a:p>
            <a:fld id="{9D2645FA-2036-4AF5-8F1F-EA1BBB04C23B}" type="slidenum">
              <a:rPr kumimoji="1" lang="ja-JP" altLang="en-US" smtClean="0"/>
              <a:pPr/>
              <a:t>29</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E3E0F3D1-3AD6-492A-9DC0-C9C4B389F275}" type="datetime1">
              <a:rPr kumimoji="1" lang="ja-JP" altLang="en-US" smtClean="0"/>
              <a:pPr/>
              <a:t>2010/5/20</a:t>
            </a:fld>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SystemKOMACO</a:t>
            </a:r>
            <a:endParaRPr kumimoji="1" lang="ja-JP" altLang="en-US"/>
          </a:p>
        </p:txBody>
      </p:sp>
      <p:sp>
        <p:nvSpPr>
          <p:cNvPr id="6" name="スライド番号プレースホルダ 5"/>
          <p:cNvSpPr>
            <a:spLocks noGrp="1"/>
          </p:cNvSpPr>
          <p:nvPr>
            <p:ph type="sldNum" sz="quarter" idx="12"/>
          </p:nvPr>
        </p:nvSpPr>
        <p:spPr/>
        <p:txBody>
          <a:bodyPr/>
          <a:lstStyle/>
          <a:p>
            <a:fld id="{E7C0BDDF-823E-4117-AFCC-1FE62EE9C807}"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0328C0C-7350-4F13-A8EC-77D84FFFF6F8}" type="datetime1">
              <a:rPr kumimoji="1" lang="ja-JP" altLang="en-US" smtClean="0"/>
              <a:pPr/>
              <a:t>2010/5/20</a:t>
            </a:fld>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SystemKOMACO</a:t>
            </a:r>
            <a:endParaRPr kumimoji="1" lang="ja-JP" altLang="en-US"/>
          </a:p>
        </p:txBody>
      </p:sp>
      <p:sp>
        <p:nvSpPr>
          <p:cNvPr id="6" name="スライド番号プレースホルダ 5"/>
          <p:cNvSpPr>
            <a:spLocks noGrp="1"/>
          </p:cNvSpPr>
          <p:nvPr>
            <p:ph type="sldNum" sz="quarter" idx="12"/>
          </p:nvPr>
        </p:nvSpPr>
        <p:spPr/>
        <p:txBody>
          <a:bodyPr/>
          <a:lstStyle/>
          <a:p>
            <a:fld id="{E7C0BDDF-823E-4117-AFCC-1FE62EE9C807}"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8F2101CB-1B4B-49B8-B081-33755C788D0F}" type="datetime1">
              <a:rPr kumimoji="1" lang="ja-JP" altLang="en-US" smtClean="0"/>
              <a:pPr/>
              <a:t>2010/5/20</a:t>
            </a:fld>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SystemKOMACO</a:t>
            </a:r>
            <a:endParaRPr kumimoji="1" lang="ja-JP" altLang="en-US"/>
          </a:p>
        </p:txBody>
      </p:sp>
      <p:sp>
        <p:nvSpPr>
          <p:cNvPr id="6" name="スライド番号プレースホルダ 5"/>
          <p:cNvSpPr>
            <a:spLocks noGrp="1"/>
          </p:cNvSpPr>
          <p:nvPr>
            <p:ph type="sldNum" sz="quarter" idx="12"/>
          </p:nvPr>
        </p:nvSpPr>
        <p:spPr/>
        <p:txBody>
          <a:bodyPr/>
          <a:lstStyle/>
          <a:p>
            <a:fld id="{E7C0BDDF-823E-4117-AFCC-1FE62EE9C807}"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3DD4032E-6051-4909-B229-E131D0554D7C}" type="datetime1">
              <a:rPr kumimoji="1" lang="ja-JP" altLang="en-US" smtClean="0"/>
              <a:pPr/>
              <a:t>2010/5/20</a:t>
            </a:fld>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SystemKOMACO</a:t>
            </a:r>
            <a:endParaRPr kumimoji="1" lang="ja-JP" altLang="en-US"/>
          </a:p>
        </p:txBody>
      </p:sp>
      <p:sp>
        <p:nvSpPr>
          <p:cNvPr id="6" name="スライド番号プレースホルダ 5"/>
          <p:cNvSpPr>
            <a:spLocks noGrp="1"/>
          </p:cNvSpPr>
          <p:nvPr>
            <p:ph type="sldNum" sz="quarter" idx="12"/>
          </p:nvPr>
        </p:nvSpPr>
        <p:spPr/>
        <p:txBody>
          <a:bodyPr/>
          <a:lstStyle/>
          <a:p>
            <a:fld id="{E7C0BDDF-823E-4117-AFCC-1FE62EE9C807}"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B83FC9B8-8417-416F-964A-F564880960B4}" type="datetime1">
              <a:rPr kumimoji="1" lang="ja-JP" altLang="en-US" smtClean="0"/>
              <a:pPr/>
              <a:t>2010/5/20</a:t>
            </a:fld>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SystemKOMACO</a:t>
            </a:r>
            <a:endParaRPr kumimoji="1" lang="ja-JP" altLang="en-US"/>
          </a:p>
        </p:txBody>
      </p:sp>
      <p:sp>
        <p:nvSpPr>
          <p:cNvPr id="6" name="スライド番号プレースホルダ 5"/>
          <p:cNvSpPr>
            <a:spLocks noGrp="1"/>
          </p:cNvSpPr>
          <p:nvPr>
            <p:ph type="sldNum" sz="quarter" idx="12"/>
          </p:nvPr>
        </p:nvSpPr>
        <p:spPr/>
        <p:txBody>
          <a:bodyPr/>
          <a:lstStyle/>
          <a:p>
            <a:fld id="{E7C0BDDF-823E-4117-AFCC-1FE62EE9C807}"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D34FA958-FE0E-463D-91A8-D1135012C8F7}" type="datetime1">
              <a:rPr kumimoji="1" lang="ja-JP" altLang="en-US" smtClean="0"/>
              <a:pPr/>
              <a:t>2010/5/20</a:t>
            </a:fld>
            <a:endParaRPr kumimoji="1" lang="ja-JP" altLang="en-US"/>
          </a:p>
        </p:txBody>
      </p:sp>
      <p:sp>
        <p:nvSpPr>
          <p:cNvPr id="6" name="フッター プレースホルダ 5"/>
          <p:cNvSpPr>
            <a:spLocks noGrp="1"/>
          </p:cNvSpPr>
          <p:nvPr>
            <p:ph type="ftr" sz="quarter" idx="11"/>
          </p:nvPr>
        </p:nvSpPr>
        <p:spPr/>
        <p:txBody>
          <a:bodyPr/>
          <a:lstStyle/>
          <a:p>
            <a:r>
              <a:rPr kumimoji="1" lang="en-US" altLang="ja-JP" smtClean="0"/>
              <a:t>SystemKOMACO</a:t>
            </a:r>
            <a:endParaRPr kumimoji="1" lang="ja-JP" altLang="en-US"/>
          </a:p>
        </p:txBody>
      </p:sp>
      <p:sp>
        <p:nvSpPr>
          <p:cNvPr id="7" name="スライド番号プレースホルダ 6"/>
          <p:cNvSpPr>
            <a:spLocks noGrp="1"/>
          </p:cNvSpPr>
          <p:nvPr>
            <p:ph type="sldNum" sz="quarter" idx="12"/>
          </p:nvPr>
        </p:nvSpPr>
        <p:spPr/>
        <p:txBody>
          <a:bodyPr/>
          <a:lstStyle/>
          <a:p>
            <a:fld id="{E7C0BDDF-823E-4117-AFCC-1FE62EE9C807}"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87C78290-3B1D-4D62-B2D0-66EB3A562B5C}" type="datetime1">
              <a:rPr kumimoji="1" lang="ja-JP" altLang="en-US" smtClean="0"/>
              <a:pPr/>
              <a:t>2010/5/20</a:t>
            </a:fld>
            <a:endParaRPr kumimoji="1" lang="ja-JP" altLang="en-US"/>
          </a:p>
        </p:txBody>
      </p:sp>
      <p:sp>
        <p:nvSpPr>
          <p:cNvPr id="8" name="フッター プレースホルダ 7"/>
          <p:cNvSpPr>
            <a:spLocks noGrp="1"/>
          </p:cNvSpPr>
          <p:nvPr>
            <p:ph type="ftr" sz="quarter" idx="11"/>
          </p:nvPr>
        </p:nvSpPr>
        <p:spPr/>
        <p:txBody>
          <a:bodyPr/>
          <a:lstStyle/>
          <a:p>
            <a:r>
              <a:rPr kumimoji="1" lang="en-US" altLang="ja-JP" smtClean="0"/>
              <a:t>SystemKOMACO</a:t>
            </a:r>
            <a:endParaRPr kumimoji="1" lang="ja-JP" altLang="en-US"/>
          </a:p>
        </p:txBody>
      </p:sp>
      <p:sp>
        <p:nvSpPr>
          <p:cNvPr id="9" name="スライド番号プレースホルダ 8"/>
          <p:cNvSpPr>
            <a:spLocks noGrp="1"/>
          </p:cNvSpPr>
          <p:nvPr>
            <p:ph type="sldNum" sz="quarter" idx="12"/>
          </p:nvPr>
        </p:nvSpPr>
        <p:spPr/>
        <p:txBody>
          <a:bodyPr/>
          <a:lstStyle/>
          <a:p>
            <a:fld id="{E7C0BDDF-823E-4117-AFCC-1FE62EE9C807}"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44A4EB59-D9ED-4E90-BF20-26F4B8917F19}" type="datetime1">
              <a:rPr kumimoji="1" lang="ja-JP" altLang="en-US" smtClean="0"/>
              <a:pPr/>
              <a:t>2010/5/20</a:t>
            </a:fld>
            <a:endParaRPr kumimoji="1" lang="ja-JP" altLang="en-US"/>
          </a:p>
        </p:txBody>
      </p:sp>
      <p:sp>
        <p:nvSpPr>
          <p:cNvPr id="4" name="フッター プレースホルダ 3"/>
          <p:cNvSpPr>
            <a:spLocks noGrp="1"/>
          </p:cNvSpPr>
          <p:nvPr>
            <p:ph type="ftr" sz="quarter" idx="11"/>
          </p:nvPr>
        </p:nvSpPr>
        <p:spPr/>
        <p:txBody>
          <a:bodyPr/>
          <a:lstStyle/>
          <a:p>
            <a:r>
              <a:rPr kumimoji="1" lang="en-US" altLang="ja-JP" smtClean="0"/>
              <a:t>SystemKOMACO</a:t>
            </a:r>
            <a:endParaRPr kumimoji="1" lang="ja-JP" altLang="en-US"/>
          </a:p>
        </p:txBody>
      </p:sp>
      <p:sp>
        <p:nvSpPr>
          <p:cNvPr id="5" name="スライド番号プレースホルダ 4"/>
          <p:cNvSpPr>
            <a:spLocks noGrp="1"/>
          </p:cNvSpPr>
          <p:nvPr>
            <p:ph type="sldNum" sz="quarter" idx="12"/>
          </p:nvPr>
        </p:nvSpPr>
        <p:spPr/>
        <p:txBody>
          <a:bodyPr/>
          <a:lstStyle/>
          <a:p>
            <a:fld id="{E7C0BDDF-823E-4117-AFCC-1FE62EE9C807}"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CF0608FC-68A9-499C-8560-B9277AE0B505}" type="datetime1">
              <a:rPr kumimoji="1" lang="ja-JP" altLang="en-US" smtClean="0"/>
              <a:pPr/>
              <a:t>2010/5/20</a:t>
            </a:fld>
            <a:endParaRPr kumimoji="1" lang="ja-JP" altLang="en-US"/>
          </a:p>
        </p:txBody>
      </p:sp>
      <p:sp>
        <p:nvSpPr>
          <p:cNvPr id="3" name="フッター プレースホルダ 2"/>
          <p:cNvSpPr>
            <a:spLocks noGrp="1"/>
          </p:cNvSpPr>
          <p:nvPr>
            <p:ph type="ftr" sz="quarter" idx="11"/>
          </p:nvPr>
        </p:nvSpPr>
        <p:spPr/>
        <p:txBody>
          <a:bodyPr/>
          <a:lstStyle/>
          <a:p>
            <a:r>
              <a:rPr kumimoji="1" lang="en-US" altLang="ja-JP" smtClean="0"/>
              <a:t>SystemKOMACO</a:t>
            </a:r>
            <a:endParaRPr kumimoji="1" lang="ja-JP" altLang="en-US"/>
          </a:p>
        </p:txBody>
      </p:sp>
      <p:sp>
        <p:nvSpPr>
          <p:cNvPr id="4" name="スライド番号プレースホルダ 3"/>
          <p:cNvSpPr>
            <a:spLocks noGrp="1"/>
          </p:cNvSpPr>
          <p:nvPr>
            <p:ph type="sldNum" sz="quarter" idx="12"/>
          </p:nvPr>
        </p:nvSpPr>
        <p:spPr/>
        <p:txBody>
          <a:bodyPr/>
          <a:lstStyle/>
          <a:p>
            <a:fld id="{E7C0BDDF-823E-4117-AFCC-1FE62EE9C807}"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692EB35F-BFC6-4211-A191-B9C332989DEA}" type="datetime1">
              <a:rPr kumimoji="1" lang="ja-JP" altLang="en-US" smtClean="0"/>
              <a:pPr/>
              <a:t>2010/5/20</a:t>
            </a:fld>
            <a:endParaRPr kumimoji="1" lang="ja-JP" altLang="en-US"/>
          </a:p>
        </p:txBody>
      </p:sp>
      <p:sp>
        <p:nvSpPr>
          <p:cNvPr id="6" name="フッター プレースホルダ 5"/>
          <p:cNvSpPr>
            <a:spLocks noGrp="1"/>
          </p:cNvSpPr>
          <p:nvPr>
            <p:ph type="ftr" sz="quarter" idx="11"/>
          </p:nvPr>
        </p:nvSpPr>
        <p:spPr/>
        <p:txBody>
          <a:bodyPr/>
          <a:lstStyle/>
          <a:p>
            <a:r>
              <a:rPr kumimoji="1" lang="en-US" altLang="ja-JP" smtClean="0"/>
              <a:t>SystemKOMACO</a:t>
            </a:r>
            <a:endParaRPr kumimoji="1" lang="ja-JP" altLang="en-US"/>
          </a:p>
        </p:txBody>
      </p:sp>
      <p:sp>
        <p:nvSpPr>
          <p:cNvPr id="7" name="スライド番号プレースホルダ 6"/>
          <p:cNvSpPr>
            <a:spLocks noGrp="1"/>
          </p:cNvSpPr>
          <p:nvPr>
            <p:ph type="sldNum" sz="quarter" idx="12"/>
          </p:nvPr>
        </p:nvSpPr>
        <p:spPr/>
        <p:txBody>
          <a:bodyPr/>
          <a:lstStyle/>
          <a:p>
            <a:fld id="{E7C0BDDF-823E-4117-AFCC-1FE62EE9C807}"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CBB8E915-0709-4C6A-9980-653B13B23AC0}" type="datetime1">
              <a:rPr kumimoji="1" lang="ja-JP" altLang="en-US" smtClean="0"/>
              <a:pPr/>
              <a:t>2010/5/20</a:t>
            </a:fld>
            <a:endParaRPr kumimoji="1" lang="ja-JP" altLang="en-US"/>
          </a:p>
        </p:txBody>
      </p:sp>
      <p:sp>
        <p:nvSpPr>
          <p:cNvPr id="6" name="フッター プレースホルダ 5"/>
          <p:cNvSpPr>
            <a:spLocks noGrp="1"/>
          </p:cNvSpPr>
          <p:nvPr>
            <p:ph type="ftr" sz="quarter" idx="11"/>
          </p:nvPr>
        </p:nvSpPr>
        <p:spPr/>
        <p:txBody>
          <a:bodyPr/>
          <a:lstStyle/>
          <a:p>
            <a:r>
              <a:rPr kumimoji="1" lang="en-US" altLang="ja-JP" smtClean="0"/>
              <a:t>SystemKOMACO</a:t>
            </a:r>
            <a:endParaRPr kumimoji="1" lang="ja-JP" altLang="en-US"/>
          </a:p>
        </p:txBody>
      </p:sp>
      <p:sp>
        <p:nvSpPr>
          <p:cNvPr id="7" name="スライド番号プレースホルダ 6"/>
          <p:cNvSpPr>
            <a:spLocks noGrp="1"/>
          </p:cNvSpPr>
          <p:nvPr>
            <p:ph type="sldNum" sz="quarter" idx="12"/>
          </p:nvPr>
        </p:nvSpPr>
        <p:spPr/>
        <p:txBody>
          <a:bodyPr/>
          <a:lstStyle/>
          <a:p>
            <a:fld id="{E7C0BDDF-823E-4117-AFCC-1FE62EE9C807}"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616B10-67DF-46B4-99AD-31EB596BEED8}" type="datetime1">
              <a:rPr kumimoji="1" lang="ja-JP" altLang="en-US" smtClean="0"/>
              <a:pPr/>
              <a:t>2010/5/20</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ja-JP" smtClean="0"/>
              <a:t>SystemKOMACO</a:t>
            </a:r>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C0BDDF-823E-4117-AFCC-1FE62EE9C807}"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2.xml"/><Relationship Id="rId7" Type="http://schemas.openxmlformats.org/officeDocument/2006/relationships/image" Target="../media/image11.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4.png"/><Relationship Id="rId4" Type="http://schemas.openxmlformats.org/officeDocument/2006/relationships/image" Target="../media/image13.jpeg"/><Relationship Id="rId9" Type="http://schemas.openxmlformats.org/officeDocument/2006/relationships/image" Target="../media/image12.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28.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4.xml"/><Relationship Id="rId4" Type="http://schemas.openxmlformats.org/officeDocument/2006/relationships/image" Target="../media/image31.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en-US" altLang="ja-JP" dirty="0" smtClean="0"/>
              <a:t>Excel 2002,2003</a:t>
            </a:r>
            <a:r>
              <a:rPr kumimoji="1" lang="ja-JP" altLang="en-US" dirty="0" smtClean="0"/>
              <a:t>基本</a:t>
            </a:r>
            <a:r>
              <a:rPr kumimoji="1" lang="en-US" altLang="ja-JP" dirty="0" smtClean="0"/>
              <a:t>2</a:t>
            </a:r>
            <a:endParaRPr kumimoji="1" lang="ja-JP" altLang="en-US" dirty="0"/>
          </a:p>
        </p:txBody>
      </p:sp>
      <p:sp>
        <p:nvSpPr>
          <p:cNvPr id="3" name="サブタイトル 2"/>
          <p:cNvSpPr>
            <a:spLocks noGrp="1"/>
          </p:cNvSpPr>
          <p:nvPr>
            <p:ph type="subTitle" idx="1"/>
          </p:nvPr>
        </p:nvSpPr>
        <p:spPr/>
        <p:style>
          <a:lnRef idx="1">
            <a:schemeClr val="accent5"/>
          </a:lnRef>
          <a:fillRef idx="2">
            <a:schemeClr val="accent5"/>
          </a:fillRef>
          <a:effectRef idx="1">
            <a:schemeClr val="accent5"/>
          </a:effectRef>
          <a:fontRef idx="minor">
            <a:schemeClr val="dk1"/>
          </a:fontRef>
        </p:style>
        <p:txBody>
          <a:bodyPr/>
          <a:lstStyle/>
          <a:p>
            <a:r>
              <a:rPr kumimoji="1" lang="ja-JP" altLang="en-US" dirty="0" smtClean="0"/>
              <a:t>数式</a:t>
            </a:r>
            <a:endParaRPr kumimoji="1" lang="en-US" altLang="ja-JP" dirty="0" smtClean="0"/>
          </a:p>
          <a:p>
            <a:r>
              <a:rPr kumimoji="1" lang="ja-JP" altLang="en-US" dirty="0" smtClean="0"/>
              <a:t>演算子</a:t>
            </a:r>
            <a:endParaRPr kumimoji="1" lang="en-US" altLang="ja-JP" dirty="0" smtClean="0"/>
          </a:p>
          <a:p>
            <a:r>
              <a:rPr kumimoji="1" lang="ja-JP" altLang="en-US" dirty="0" smtClean="0"/>
              <a:t>関数</a:t>
            </a:r>
            <a:endParaRPr kumimoji="1" lang="ja-JP"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descr="WS1003015.JPG"/>
          <p:cNvPicPr>
            <a:picLocks noChangeAspect="1"/>
          </p:cNvPicPr>
          <p:nvPr/>
        </p:nvPicPr>
        <p:blipFill>
          <a:blip r:embed="rId4" cstate="print"/>
          <a:stretch>
            <a:fillRect/>
          </a:stretch>
        </p:blipFill>
        <p:spPr>
          <a:xfrm>
            <a:off x="3857620" y="4857760"/>
            <a:ext cx="3303270" cy="1295400"/>
          </a:xfrm>
          <a:prstGeom prst="rect">
            <a:avLst/>
          </a:prstGeom>
          <a:ln>
            <a:solidFill>
              <a:schemeClr val="tx2"/>
            </a:solidFill>
          </a:ln>
        </p:spPr>
      </p:pic>
      <p:cxnSp>
        <p:nvCxnSpPr>
          <p:cNvPr id="27" name="直線矢印コネクタ 26"/>
          <p:cNvCxnSpPr/>
          <p:nvPr/>
        </p:nvCxnSpPr>
        <p:spPr>
          <a:xfrm rot="10800000" flipV="1">
            <a:off x="5572132" y="3857628"/>
            <a:ext cx="2143140" cy="1571636"/>
          </a:xfrm>
          <a:prstGeom prst="straightConnector1">
            <a:avLst/>
          </a:prstGeom>
          <a:ln w="12700">
            <a:solidFill>
              <a:srgbClr xmlns:mc="http://schemas.openxmlformats.org/markup-compatibility/2006" xmlns:a14="http://schemas.microsoft.com/office/drawing/2010/main" val="FF0000" mc:Ignorable=""/>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p:style>
          <a:lnRef idx="1">
            <a:schemeClr val="accent5"/>
          </a:lnRef>
          <a:fillRef idx="3">
            <a:schemeClr val="accent5"/>
          </a:fillRef>
          <a:effectRef idx="2">
            <a:schemeClr val="accent5"/>
          </a:effectRef>
          <a:fontRef idx="minor">
            <a:schemeClr val="lt1"/>
          </a:fontRef>
        </p:style>
        <p:txBody>
          <a:bodyPr/>
          <a:lstStyle/>
          <a:p>
            <a:r>
              <a:rPr lang="ja-JP" altLang="en-US" dirty="0"/>
              <a:t>数式</a:t>
            </a:r>
            <a:endParaRPr kumimoji="1" lang="ja-JP" altLang="en-US" dirty="0"/>
          </a:p>
        </p:txBody>
      </p:sp>
      <p:sp>
        <p:nvSpPr>
          <p:cNvPr id="4" name="日付プレースホルダ 3"/>
          <p:cNvSpPr>
            <a:spLocks noGrp="1"/>
          </p:cNvSpPr>
          <p:nvPr>
            <p:ph type="dt" sz="half" idx="10"/>
          </p:nvPr>
        </p:nvSpPr>
        <p:spPr/>
        <p:txBody>
          <a:bodyPr/>
          <a:lstStyle/>
          <a:p>
            <a:fld id="{3DD4032E-6051-4909-B229-E131D0554D7C}" type="datetime1">
              <a:rPr kumimoji="1" lang="ja-JP" altLang="en-US" smtClean="0"/>
              <a:pPr/>
              <a:t>2010/5/20</a:t>
            </a:fld>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SystemKOMACO</a:t>
            </a:r>
            <a:endParaRPr kumimoji="1" lang="ja-JP" altLang="en-US"/>
          </a:p>
        </p:txBody>
      </p:sp>
      <p:sp>
        <p:nvSpPr>
          <p:cNvPr id="6" name="スライド番号プレースホルダ 5"/>
          <p:cNvSpPr>
            <a:spLocks noGrp="1"/>
          </p:cNvSpPr>
          <p:nvPr>
            <p:ph type="sldNum" sz="quarter" idx="12"/>
          </p:nvPr>
        </p:nvSpPr>
        <p:spPr/>
        <p:txBody>
          <a:bodyPr/>
          <a:lstStyle/>
          <a:p>
            <a:fld id="{E7C0BDDF-823E-4117-AFCC-1FE62EE9C807}" type="slidenum">
              <a:rPr kumimoji="1" lang="ja-JP" altLang="en-US" smtClean="0"/>
              <a:pPr/>
              <a:t>10</a:t>
            </a:fld>
            <a:endParaRPr kumimoji="1" lang="ja-JP" altLang="en-US"/>
          </a:p>
        </p:txBody>
      </p:sp>
      <p:pic>
        <p:nvPicPr>
          <p:cNvPr id="1026" name="Picture 2" descr="C:\Users\Komazawa Tsutomu\AppData\Local\Microsoft\Windows\Temporary Internet Files\Content.IE5\2VEDU0XM\MCj04380660000[1].png"/>
          <p:cNvPicPr>
            <a:picLocks noGrp="1" noChangeAspect="1" noChangeArrowheads="1"/>
          </p:cNvPicPr>
          <p:nvPr>
            <p:ph idx="1"/>
          </p:nvPr>
        </p:nvPicPr>
        <p:blipFill>
          <a:blip r:embed="rId5" cstate="print"/>
          <a:srcRect/>
          <a:stretch>
            <a:fillRect/>
          </a:stretch>
        </p:blipFill>
        <p:spPr bwMode="auto">
          <a:xfrm>
            <a:off x="500034" y="2491581"/>
            <a:ext cx="2743200" cy="2743200"/>
          </a:xfrm>
          <a:prstGeom prst="rect">
            <a:avLst/>
          </a:prstGeom>
          <a:noFill/>
        </p:spPr>
      </p:pic>
      <p:graphicFrame>
        <p:nvGraphicFramePr>
          <p:cNvPr id="8" name="オブジェクト 7"/>
          <p:cNvGraphicFramePr>
            <a:graphicFrameLocks noChangeAspect="1"/>
          </p:cNvGraphicFramePr>
          <p:nvPr/>
        </p:nvGraphicFramePr>
        <p:xfrm>
          <a:off x="3497263" y="2357438"/>
          <a:ext cx="4791075" cy="723900"/>
        </p:xfrm>
        <a:graphic>
          <a:graphicData uri="http://schemas.openxmlformats.org/presentationml/2006/ole">
            <mc:AlternateContent xmlns:mc="http://schemas.openxmlformats.org/markup-compatibility/2006">
              <mc:Choice xmlns:v="urn:schemas-microsoft-com:vml" Requires="v">
                <p:oleObj spid="_x0000_s1034" name="数式" r:id="rId6" imgW="2603160" imgH="393480" progId="Equation.3">
                  <p:embed/>
                </p:oleObj>
              </mc:Choice>
              <mc:Fallback>
                <p:oleObj name="数式" r:id="rId6" imgW="2603160" imgH="393480" progId="Equation.3">
                  <p:embed/>
                  <p:pic>
                    <p:nvPicPr>
                      <p:cNvPr id="0" name="図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97263" y="2357438"/>
                        <a:ext cx="4791075" cy="723900"/>
                      </a:xfrm>
                      <a:prstGeom prst="rect">
                        <a:avLst/>
                      </a:prstGeom>
                      <a:noFill/>
                      <a:extLst>
                        <a:ext uri="{909E8E84-426E-40DD-AFC4-6F175D3DCCD1}">
                          <a14:hiddenFill xmlns:a14="http://schemas.microsoft.com/office/drawing/2010/main">
                            <a:solidFill>
                              <a:srgbClr val="FFFFFF" mc:Ignorable=""/>
                            </a:solidFill>
                          </a14:hiddenFill>
                        </a:ext>
                      </a:extLst>
                    </p:spPr>
                  </p:pic>
                </p:oleObj>
              </mc:Fallback>
            </mc:AlternateContent>
          </a:graphicData>
        </a:graphic>
      </p:graphicFrame>
      <p:sp>
        <p:nvSpPr>
          <p:cNvPr id="9" name="テキスト ボックス 8"/>
          <p:cNvSpPr txBox="1"/>
          <p:nvPr/>
        </p:nvSpPr>
        <p:spPr>
          <a:xfrm>
            <a:off x="500034" y="1785926"/>
            <a:ext cx="3500462" cy="369332"/>
          </a:xfrm>
          <a:prstGeom prst="rect">
            <a:avLst/>
          </a:prstGeom>
          <a:noFill/>
        </p:spPr>
        <p:txBody>
          <a:bodyPr wrap="square" rtlCol="0">
            <a:spAutoFit/>
          </a:bodyPr>
          <a:lstStyle/>
          <a:p>
            <a:r>
              <a:rPr kumimoji="1" lang="ja-JP" altLang="en-US" dirty="0" smtClean="0"/>
              <a:t>地球の体積</a:t>
            </a:r>
            <a:r>
              <a:rPr kumimoji="1" lang="en-US" altLang="ja-JP" dirty="0" smtClean="0"/>
              <a:t>=1.083219×10</a:t>
            </a:r>
            <a:r>
              <a:rPr kumimoji="1" lang="en-US" altLang="ja-JP" baseline="30000" dirty="0" smtClean="0"/>
              <a:t>12</a:t>
            </a:r>
            <a:r>
              <a:rPr kumimoji="1" lang="en-US" altLang="ja-JP" dirty="0" smtClean="0"/>
              <a:t>km</a:t>
            </a:r>
            <a:r>
              <a:rPr kumimoji="1" lang="en-US" altLang="ja-JP" baseline="30000" dirty="0" smtClean="0"/>
              <a:t>3 </a:t>
            </a:r>
            <a:endParaRPr kumimoji="1" lang="ja-JP" altLang="en-US" dirty="0"/>
          </a:p>
        </p:txBody>
      </p:sp>
      <p:graphicFrame>
        <p:nvGraphicFramePr>
          <p:cNvPr id="12" name="オブジェクト 11"/>
          <p:cNvGraphicFramePr>
            <a:graphicFrameLocks noChangeAspect="1"/>
          </p:cNvGraphicFramePr>
          <p:nvPr/>
        </p:nvGraphicFramePr>
        <p:xfrm>
          <a:off x="3155977" y="3479800"/>
          <a:ext cx="5273675" cy="471488"/>
        </p:xfrm>
        <a:graphic>
          <a:graphicData uri="http://schemas.openxmlformats.org/presentationml/2006/ole">
            <mc:AlternateContent xmlns:mc="http://schemas.openxmlformats.org/markup-compatibility/2006">
              <mc:Choice xmlns:v="urn:schemas-microsoft-com:vml" Requires="v">
                <p:oleObj spid="_x0000_s1035" name="数式" r:id="rId8" imgW="2412720" imgH="215640" progId="Equation.3">
                  <p:embed/>
                </p:oleObj>
              </mc:Choice>
              <mc:Fallback>
                <p:oleObj name="数式" r:id="rId8" imgW="2412720" imgH="215640" progId="Equation.3">
                  <p:embed/>
                  <p:pic>
                    <p:nvPicPr>
                      <p:cNvPr id="0" name="図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55977" y="3479800"/>
                        <a:ext cx="5273675" cy="471488"/>
                      </a:xfrm>
                      <a:prstGeom prst="rect">
                        <a:avLst/>
                      </a:prstGeom>
                      <a:noFill/>
                      <a:extLst>
                        <a:ext uri="{909E8E84-426E-40DD-AFC4-6F175D3DCCD1}">
                          <a14:hiddenFill xmlns:a14="http://schemas.microsoft.com/office/drawing/2010/main">
                            <a:solidFill>
                              <a:srgbClr val="FFFFFF" mc:Ignorable=""/>
                            </a:solidFill>
                          </a14:hiddenFill>
                        </a:ext>
                      </a:extLst>
                    </p:spPr>
                  </p:pic>
                </p:oleObj>
              </mc:Fallback>
            </mc:AlternateContent>
          </a:graphicData>
        </a:graphic>
      </p:graphicFrame>
      <p:sp>
        <p:nvSpPr>
          <p:cNvPr id="13" name="線吹き出し 1 (枠付き) 12"/>
          <p:cNvSpPr/>
          <p:nvPr/>
        </p:nvSpPr>
        <p:spPr>
          <a:xfrm>
            <a:off x="5500694" y="4286256"/>
            <a:ext cx="792000" cy="396000"/>
          </a:xfrm>
          <a:prstGeom prst="borderCallout1">
            <a:avLst>
              <a:gd name="adj1" fmla="val 1877"/>
              <a:gd name="adj2" fmla="val 49916"/>
              <a:gd name="adj3" fmla="val -106729"/>
              <a:gd name="adj4" fmla="val 87480"/>
            </a:avLst>
          </a:prstGeom>
          <a:ln w="19050">
            <a:headEnd type="none" w="med" len="med"/>
            <a:tailEnd type="triangle" w="med" len="med"/>
          </a:ln>
        </p:spPr>
        <p:style>
          <a:lnRef idx="1">
            <a:schemeClr val="accent2"/>
          </a:lnRef>
          <a:fillRef idx="3">
            <a:schemeClr val="accent2"/>
          </a:fillRef>
          <a:effectRef idx="2">
            <a:schemeClr val="accent2"/>
          </a:effectRef>
          <a:fontRef idx="minor">
            <a:schemeClr val="lt1"/>
          </a:fontRef>
        </p:style>
        <p:txBody>
          <a:bodyPr rtlCol="0" anchor="ctr"/>
          <a:lstStyle/>
          <a:p>
            <a:pPr algn="ctr"/>
            <a:r>
              <a:rPr kumimoji="1" lang="ja-JP" altLang="en-US" dirty="0" smtClean="0"/>
              <a:t>定数</a:t>
            </a:r>
            <a:endParaRPr kumimoji="1" lang="ja-JP" altLang="en-US" dirty="0"/>
          </a:p>
        </p:txBody>
      </p:sp>
      <p:sp>
        <p:nvSpPr>
          <p:cNvPr id="14" name="線吹き出し 1 (枠付き) 13"/>
          <p:cNvSpPr/>
          <p:nvPr/>
        </p:nvSpPr>
        <p:spPr>
          <a:xfrm>
            <a:off x="6545630" y="4286256"/>
            <a:ext cx="792000" cy="396000"/>
          </a:xfrm>
          <a:prstGeom prst="borderCallout1">
            <a:avLst>
              <a:gd name="adj1" fmla="val 1877"/>
              <a:gd name="adj2" fmla="val 49916"/>
              <a:gd name="adj3" fmla="val -102244"/>
              <a:gd name="adj4" fmla="val 49370"/>
            </a:avLst>
          </a:prstGeom>
          <a:ln w="19050">
            <a:headEnd type="none" w="med" len="med"/>
            <a:tailEnd type="triangle" w="med" len="med"/>
          </a:ln>
        </p:spPr>
        <p:style>
          <a:lnRef idx="1">
            <a:schemeClr val="accent2"/>
          </a:lnRef>
          <a:fillRef idx="3">
            <a:schemeClr val="accent2"/>
          </a:fillRef>
          <a:effectRef idx="2">
            <a:schemeClr val="accent2"/>
          </a:effectRef>
          <a:fontRef idx="minor">
            <a:schemeClr val="lt1"/>
          </a:fontRef>
        </p:style>
        <p:txBody>
          <a:bodyPr rtlCol="0" anchor="ctr"/>
          <a:lstStyle/>
          <a:p>
            <a:pPr algn="ctr"/>
            <a:r>
              <a:rPr kumimoji="1" lang="ja-JP" altLang="en-US" dirty="0" smtClean="0"/>
              <a:t>関数</a:t>
            </a:r>
            <a:endParaRPr kumimoji="1" lang="ja-JP" altLang="en-US" dirty="0"/>
          </a:p>
        </p:txBody>
      </p:sp>
      <p:sp>
        <p:nvSpPr>
          <p:cNvPr id="16" name="線吹き出し 1 (枠付き) 15"/>
          <p:cNvSpPr/>
          <p:nvPr/>
        </p:nvSpPr>
        <p:spPr>
          <a:xfrm>
            <a:off x="7500958" y="4286256"/>
            <a:ext cx="1116000" cy="396000"/>
          </a:xfrm>
          <a:prstGeom prst="borderCallout1">
            <a:avLst>
              <a:gd name="adj1" fmla="val -365"/>
              <a:gd name="adj2" fmla="val 25256"/>
              <a:gd name="adj3" fmla="val -111211"/>
              <a:gd name="adj4" fmla="val 23914"/>
            </a:avLst>
          </a:prstGeom>
          <a:ln w="19050">
            <a:headEnd type="none" w="med" len="med"/>
            <a:tailEnd type="triangle" w="med" len="med"/>
          </a:ln>
        </p:spPr>
        <p:style>
          <a:lnRef idx="1">
            <a:schemeClr val="accent2"/>
          </a:lnRef>
          <a:fillRef idx="3">
            <a:schemeClr val="accent2"/>
          </a:fillRef>
          <a:effectRef idx="2">
            <a:schemeClr val="accent2"/>
          </a:effectRef>
          <a:fontRef idx="minor">
            <a:schemeClr val="lt1"/>
          </a:fontRef>
        </p:style>
        <p:txBody>
          <a:bodyPr rtlCol="0" anchor="ctr"/>
          <a:lstStyle/>
          <a:p>
            <a:pPr algn="ctr"/>
            <a:r>
              <a:rPr lang="ja-JP" altLang="en-US" dirty="0" smtClean="0"/>
              <a:t>セル参照</a:t>
            </a:r>
            <a:endParaRPr kumimoji="1" lang="ja-JP" altLang="en-US" dirty="0"/>
          </a:p>
        </p:txBody>
      </p:sp>
      <p:sp>
        <p:nvSpPr>
          <p:cNvPr id="21" name="線吹き出し 2 (枠付き) 20"/>
          <p:cNvSpPr/>
          <p:nvPr/>
        </p:nvSpPr>
        <p:spPr>
          <a:xfrm>
            <a:off x="7456528" y="3000372"/>
            <a:ext cx="1116000" cy="396000"/>
          </a:xfrm>
          <a:prstGeom prst="borderCallout2">
            <a:avLst>
              <a:gd name="adj1" fmla="val 47894"/>
              <a:gd name="adj2" fmla="val 417"/>
              <a:gd name="adj3" fmla="val 50135"/>
              <a:gd name="adj4" fmla="val -81897"/>
              <a:gd name="adj5" fmla="val 139402"/>
              <a:gd name="adj6" fmla="val -80873"/>
            </a:avLst>
          </a:prstGeom>
          <a:ln w="19050">
            <a:headEnd type="none" w="med" len="med"/>
            <a:tailEnd type="triangle" w="med" len="med"/>
          </a:ln>
        </p:spPr>
        <p:style>
          <a:lnRef idx="1">
            <a:schemeClr val="accent2"/>
          </a:lnRef>
          <a:fillRef idx="3">
            <a:schemeClr val="accent2"/>
          </a:fillRef>
          <a:effectRef idx="2">
            <a:schemeClr val="accent2"/>
          </a:effectRef>
          <a:fontRef idx="minor">
            <a:schemeClr val="lt1"/>
          </a:fontRef>
        </p:style>
        <p:txBody>
          <a:bodyPr rtlCol="0" anchor="ctr"/>
          <a:lstStyle/>
          <a:p>
            <a:pPr algn="ctr"/>
            <a:r>
              <a:rPr kumimoji="1" lang="ja-JP" altLang="en-US" dirty="0" smtClean="0"/>
              <a:t>演算子</a:t>
            </a:r>
            <a:endParaRPr kumimoji="1" lang="ja-JP" altLang="en-US" dirty="0"/>
          </a:p>
        </p:txBody>
      </p:sp>
      <p:cxnSp>
        <p:nvCxnSpPr>
          <p:cNvPr id="23" name="直線矢印コネクタ 22"/>
          <p:cNvCxnSpPr/>
          <p:nvPr/>
        </p:nvCxnSpPr>
        <p:spPr>
          <a:xfrm rot="5400000">
            <a:off x="7411508" y="3453302"/>
            <a:ext cx="216000" cy="1588"/>
          </a:xfrm>
          <a:prstGeom prst="straightConnector1">
            <a:avLst/>
          </a:prstGeom>
          <a:ln w="19050">
            <a:tailEnd type="triangle"/>
          </a:ln>
        </p:spPr>
        <p:style>
          <a:lnRef idx="2">
            <a:schemeClr val="accent2"/>
          </a:lnRef>
          <a:fillRef idx="0">
            <a:schemeClr val="accent2"/>
          </a:fillRef>
          <a:effectRef idx="1">
            <a:schemeClr val="accent2"/>
          </a:effectRef>
          <a:fontRef idx="minor">
            <a:schemeClr val="tx1"/>
          </a:fontRef>
        </p:style>
      </p:cxnSp>
      <p:cxnSp>
        <p:nvCxnSpPr>
          <p:cNvPr id="24" name="直線矢印コネクタ 23"/>
          <p:cNvCxnSpPr/>
          <p:nvPr/>
        </p:nvCxnSpPr>
        <p:spPr>
          <a:xfrm rot="5400000">
            <a:off x="8053106" y="3465964"/>
            <a:ext cx="180000" cy="1588"/>
          </a:xfrm>
          <a:prstGeom prst="straightConnector1">
            <a:avLst/>
          </a:prstGeom>
          <a:ln w="19050">
            <a:tailEnd type="triangle"/>
          </a:ln>
        </p:spPr>
        <p:style>
          <a:lnRef idx="2">
            <a:schemeClr val="accent2"/>
          </a:lnRef>
          <a:fillRef idx="0">
            <a:schemeClr val="accent2"/>
          </a:fillRef>
          <a:effectRef idx="1">
            <a:schemeClr val="accent2"/>
          </a:effectRef>
          <a:fontRef idx="minor">
            <a:schemeClr val="tx1"/>
          </a:fontRef>
        </p:style>
      </p:cxnSp>
      <p:sp>
        <p:nvSpPr>
          <p:cNvPr id="25" name="正方形/長方形 24"/>
          <p:cNvSpPr/>
          <p:nvPr/>
        </p:nvSpPr>
        <p:spPr>
          <a:xfrm>
            <a:off x="4768144" y="5429264"/>
            <a:ext cx="785818" cy="180000"/>
          </a:xfrm>
          <a:prstGeom prst="rect">
            <a:avLst/>
          </a:prstGeom>
          <a:noFill/>
          <a:ln>
            <a:solidFill>
              <a:srgbClr xmlns:mc="http://schemas.openxmlformats.org/markup-compatibility/2006" xmlns:a14="http://schemas.microsoft.com/office/drawing/2010/main" val="FF0000" mc:Ignorabl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500034" y="5572140"/>
            <a:ext cx="1728000" cy="646331"/>
          </a:xfrm>
          <a:prstGeom prst="rect">
            <a:avLst/>
          </a:prstGeom>
          <a:noFill/>
        </p:spPr>
        <p:txBody>
          <a:bodyPr wrap="square" rtlCol="0">
            <a:spAutoFit/>
          </a:bodyPr>
          <a:lstStyle/>
          <a:p>
            <a:r>
              <a:rPr kumimoji="1" lang="ja-JP" altLang="en-US" sz="1200" dirty="0" smtClean="0"/>
              <a:t>地球は回転楕円体</a:t>
            </a:r>
            <a:endParaRPr kumimoji="1" lang="en-US" altLang="ja-JP" sz="1200" dirty="0" smtClean="0"/>
          </a:p>
          <a:p>
            <a:pPr algn="r"/>
            <a:r>
              <a:rPr kumimoji="1" lang="ja-JP" altLang="en-US" sz="1200" dirty="0" smtClean="0">
                <a:latin typeface="+mn-ea"/>
              </a:rPr>
              <a:t>赤道半径</a:t>
            </a:r>
            <a:r>
              <a:rPr kumimoji="1" lang="ja-JP" altLang="en-US" sz="1200" dirty="0" smtClean="0"/>
              <a:t>：</a:t>
            </a:r>
            <a:r>
              <a:rPr kumimoji="1" lang="en-US" altLang="ja-JP" sz="1200" dirty="0" smtClean="0"/>
              <a:t>6,378.137km</a:t>
            </a:r>
          </a:p>
          <a:p>
            <a:pPr algn="r"/>
            <a:r>
              <a:rPr lang="ja-JP" altLang="en-US" sz="1200" spc="300" dirty="0" smtClean="0">
                <a:latin typeface="+mn-ea"/>
              </a:rPr>
              <a:t>極</a:t>
            </a:r>
            <a:r>
              <a:rPr lang="ja-JP" altLang="en-US" sz="1200" dirty="0" smtClean="0">
                <a:latin typeface="+mn-ea"/>
              </a:rPr>
              <a:t>半径</a:t>
            </a:r>
            <a:r>
              <a:rPr lang="ja-JP" altLang="en-US" sz="1200" dirty="0" smtClean="0"/>
              <a:t>：</a:t>
            </a:r>
            <a:r>
              <a:rPr lang="en-US" altLang="ja-JP" sz="1200" dirty="0" smtClean="0"/>
              <a:t>6,356.752km</a:t>
            </a:r>
            <a:endParaRPr kumimoji="1" lang="ja-JP" altLang="en-US" sz="1200" dirty="0"/>
          </a:p>
        </p:txBody>
      </p:sp>
      <p:sp>
        <p:nvSpPr>
          <p:cNvPr id="29" name="テキスト ボックス 28"/>
          <p:cNvSpPr txBox="1"/>
          <p:nvPr/>
        </p:nvSpPr>
        <p:spPr>
          <a:xfrm>
            <a:off x="71406" y="1139595"/>
            <a:ext cx="8856000"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buClr>
                <a:schemeClr val="accent1"/>
              </a:buClr>
              <a:buFont typeface="Wingdings" pitchFamily="2" charset="2"/>
              <a:buChar char="l"/>
            </a:pPr>
            <a:r>
              <a:rPr lang="ja-JP" altLang="en-US" dirty="0" smtClean="0"/>
              <a:t>練習　</a:t>
            </a:r>
            <a:r>
              <a:rPr lang="en-US" altLang="ja-JP" dirty="0" smtClean="0"/>
              <a:t>Sheet2</a:t>
            </a:r>
            <a:r>
              <a:rPr lang="ja-JP" altLang="en-US" dirty="0" smtClean="0"/>
              <a:t>のセル</a:t>
            </a:r>
            <a:r>
              <a:rPr lang="en-US" altLang="ja-JP" dirty="0" smtClean="0"/>
              <a:t>A1</a:t>
            </a:r>
            <a:r>
              <a:rPr lang="ja-JP" altLang="en-US" dirty="0" smtClean="0"/>
              <a:t>に「半径」、</a:t>
            </a:r>
            <a:r>
              <a:rPr lang="en-US" altLang="ja-JP" dirty="0" smtClean="0"/>
              <a:t>A2</a:t>
            </a:r>
            <a:r>
              <a:rPr lang="ja-JP" altLang="en-US" dirty="0" smtClean="0"/>
              <a:t>に「円の</a:t>
            </a:r>
            <a:r>
              <a:rPr lang="ja-JP" altLang="en-US" dirty="0"/>
              <a:t>面積</a:t>
            </a:r>
            <a:r>
              <a:rPr lang="ja-JP" altLang="en-US" dirty="0" smtClean="0"/>
              <a:t>」、</a:t>
            </a:r>
            <a:r>
              <a:rPr lang="en-US" altLang="ja-JP" dirty="0" smtClean="0"/>
              <a:t>B1</a:t>
            </a:r>
            <a:r>
              <a:rPr lang="ja-JP" altLang="en-US" dirty="0" smtClean="0"/>
              <a:t>に「</a:t>
            </a:r>
            <a:r>
              <a:rPr lang="en-US" altLang="ja-JP" dirty="0" smtClean="0"/>
              <a:t>5</a:t>
            </a:r>
            <a:r>
              <a:rPr lang="ja-JP" altLang="en-US" dirty="0" smtClean="0"/>
              <a:t>」、</a:t>
            </a:r>
            <a:r>
              <a:rPr lang="en-US" altLang="ja-JP" dirty="0" smtClean="0"/>
              <a:t>B2</a:t>
            </a:r>
            <a:r>
              <a:rPr lang="ja-JP" altLang="en-US" dirty="0" smtClean="0"/>
              <a:t>に「</a:t>
            </a:r>
            <a:r>
              <a:rPr lang="en-US" altLang="ja-JP" dirty="0" smtClean="0"/>
              <a:t>=PI( )*</a:t>
            </a:r>
            <a:r>
              <a:rPr lang="en-US" altLang="ja-JP" dirty="0" smtClean="0"/>
              <a:t>A1</a:t>
            </a:r>
            <a:r>
              <a:rPr lang="ja-JP" altLang="en-US" dirty="0" smtClean="0"/>
              <a:t>＾</a:t>
            </a:r>
            <a:r>
              <a:rPr lang="en-US" altLang="ja-JP" dirty="0" smtClean="0"/>
              <a:t>2</a:t>
            </a:r>
            <a:r>
              <a:rPr lang="ja-JP" altLang="en-US" dirty="0" smtClean="0"/>
              <a:t>」と入力してください。表示の際に小数点第</a:t>
            </a:r>
            <a:r>
              <a:rPr lang="en-US" altLang="ja-JP" dirty="0" smtClean="0"/>
              <a:t>2</a:t>
            </a:r>
            <a:r>
              <a:rPr lang="ja-JP" altLang="en-US" dirty="0" smtClean="0"/>
              <a:t>位で「</a:t>
            </a:r>
            <a:r>
              <a:rPr lang="en-US" altLang="ja-JP" dirty="0" smtClean="0"/>
              <a:t>m</a:t>
            </a:r>
            <a:r>
              <a:rPr lang="en-US" altLang="ja-JP" baseline="30000" dirty="0" smtClean="0"/>
              <a:t>2</a:t>
            </a:r>
            <a:r>
              <a:rPr lang="ja-JP" altLang="en-US" dirty="0" smtClean="0"/>
              <a:t>」と「ユーザー定義」の書式とすること。</a:t>
            </a:r>
            <a:endParaRPr kumimoji="1" lang="ja-JP" alt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1">
            <a:schemeClr val="accent5"/>
          </a:lnRef>
          <a:fillRef idx="3">
            <a:schemeClr val="accent5"/>
          </a:fillRef>
          <a:effectRef idx="2">
            <a:schemeClr val="accent5"/>
          </a:effectRef>
          <a:fontRef idx="minor">
            <a:schemeClr val="lt1"/>
          </a:fontRef>
        </p:style>
        <p:txBody>
          <a:bodyPr/>
          <a:lstStyle/>
          <a:p>
            <a:r>
              <a:rPr kumimoji="1" lang="ja-JP" altLang="en-US" dirty="0" smtClean="0"/>
              <a:t>関数</a:t>
            </a:r>
            <a:endParaRPr kumimoji="1" lang="ja-JP" altLang="en-US" dirty="0"/>
          </a:p>
        </p:txBody>
      </p:sp>
      <p:sp>
        <p:nvSpPr>
          <p:cNvPr id="3" name="コンテンツ プレースホルダ 2"/>
          <p:cNvSpPr>
            <a:spLocks noGrp="1"/>
          </p:cNvSpPr>
          <p:nvPr>
            <p:ph idx="1"/>
          </p:nvPr>
        </p:nvSpPr>
        <p:spPr/>
        <p:txBody>
          <a:bodyPr>
            <a:normAutofit fontScale="92500" lnSpcReduction="10000"/>
          </a:bodyPr>
          <a:lstStyle/>
          <a:p>
            <a:pPr>
              <a:buClr>
                <a:schemeClr val="accent5"/>
              </a:buClr>
              <a:buFont typeface="Wingdings" pitchFamily="2" charset="2"/>
              <a:buChar char="l"/>
            </a:pPr>
            <a:r>
              <a:rPr lang="ja-JP" altLang="en-US" dirty="0" smtClean="0"/>
              <a:t>値を使って計算し、その結果の値を返すあらかじめ定義された数式</a:t>
            </a:r>
            <a:endParaRPr lang="en-US" altLang="ja-JP" dirty="0" smtClean="0"/>
          </a:p>
          <a:p>
            <a:pPr>
              <a:buClr>
                <a:schemeClr val="accent5"/>
              </a:buClr>
              <a:buFont typeface="Wingdings" pitchFamily="2" charset="2"/>
              <a:buChar char="l"/>
            </a:pPr>
            <a:r>
              <a:rPr lang="ja-JP" altLang="en-US" dirty="0" smtClean="0"/>
              <a:t>関数を使うと、長く複雑な数式を短く簡単にすることができる</a:t>
            </a:r>
            <a:endParaRPr lang="en-US" altLang="ja-JP" dirty="0" smtClean="0"/>
          </a:p>
          <a:p>
            <a:pPr>
              <a:buClr>
                <a:schemeClr val="accent5"/>
              </a:buClr>
              <a:buFont typeface="Wingdings" pitchFamily="2" charset="2"/>
              <a:buChar char="l"/>
            </a:pPr>
            <a:r>
              <a:rPr kumimoji="1" lang="ja-JP" altLang="en-US" dirty="0" smtClean="0"/>
              <a:t>関数の数は、約</a:t>
            </a:r>
            <a:r>
              <a:rPr kumimoji="1" lang="en-US" altLang="ja-JP" dirty="0" smtClean="0"/>
              <a:t>350</a:t>
            </a:r>
            <a:r>
              <a:rPr kumimoji="1" lang="ja-JP" altLang="en-US" dirty="0" smtClean="0"/>
              <a:t>個（バージョンで異なる）</a:t>
            </a:r>
            <a:endParaRPr kumimoji="1" lang="en-US" altLang="ja-JP" dirty="0" smtClean="0"/>
          </a:p>
          <a:p>
            <a:pPr>
              <a:buClr>
                <a:schemeClr val="accent5"/>
              </a:buClr>
              <a:buFont typeface="Wingdings" pitchFamily="2" charset="2"/>
              <a:buChar char="l"/>
            </a:pPr>
            <a:r>
              <a:rPr lang="ja-JP" altLang="en-US" dirty="0" smtClean="0"/>
              <a:t>アドイン関数：</a:t>
            </a:r>
            <a:r>
              <a:rPr lang="en-US" altLang="ja-JP" dirty="0" smtClean="0"/>
              <a:t>EOMONTH</a:t>
            </a:r>
            <a:r>
              <a:rPr lang="ja-JP" altLang="en-US" dirty="0" smtClean="0"/>
              <a:t>関数など</a:t>
            </a:r>
            <a:endParaRPr kumimoji="1" lang="en-US" altLang="ja-JP" dirty="0" smtClean="0"/>
          </a:p>
          <a:p>
            <a:pPr>
              <a:buClr>
                <a:schemeClr val="accent5"/>
              </a:buClr>
              <a:buFont typeface="Wingdings" pitchFamily="2" charset="2"/>
              <a:buChar char="l"/>
            </a:pPr>
            <a:r>
              <a:rPr lang="ja-JP" altLang="en-US" dirty="0" smtClean="0"/>
              <a:t>ユーザー</a:t>
            </a:r>
            <a:r>
              <a:rPr lang="ja-JP" altLang="en-US" dirty="0"/>
              <a:t>定義</a:t>
            </a:r>
            <a:r>
              <a:rPr lang="ja-JP" altLang="en-US" dirty="0" smtClean="0"/>
              <a:t>関数：関数は自分で追加可能</a:t>
            </a:r>
            <a:endParaRPr lang="en-US" altLang="ja-JP" dirty="0" smtClean="0"/>
          </a:p>
          <a:p>
            <a:pPr>
              <a:buClr>
                <a:schemeClr val="accent5"/>
              </a:buClr>
              <a:buFont typeface="Wingdings" pitchFamily="2" charset="2"/>
              <a:buChar char="l"/>
            </a:pPr>
            <a:r>
              <a:rPr kumimoji="1" lang="ja-JP" altLang="en-US" dirty="0" smtClean="0"/>
              <a:t>アルファベット小文字で入力しても、大文字で表示される</a:t>
            </a:r>
            <a:endParaRPr kumimoji="1" lang="ja-JP" altLang="en-US" dirty="0"/>
          </a:p>
        </p:txBody>
      </p:sp>
      <p:sp>
        <p:nvSpPr>
          <p:cNvPr id="4" name="日付プレースホルダ 3"/>
          <p:cNvSpPr>
            <a:spLocks noGrp="1"/>
          </p:cNvSpPr>
          <p:nvPr>
            <p:ph type="dt" sz="half" idx="10"/>
          </p:nvPr>
        </p:nvSpPr>
        <p:spPr/>
        <p:txBody>
          <a:bodyPr/>
          <a:lstStyle/>
          <a:p>
            <a:fld id="{0C406245-7EB8-409B-8D8E-21A1AB5BFAF3}" type="datetime1">
              <a:rPr kumimoji="1" lang="ja-JP" altLang="en-US" smtClean="0"/>
              <a:pPr/>
              <a:t>2010/5/20</a:t>
            </a:fld>
            <a:endParaRPr kumimoji="1" lang="ja-JP" altLang="en-US"/>
          </a:p>
        </p:txBody>
      </p:sp>
      <p:sp>
        <p:nvSpPr>
          <p:cNvPr id="5" name="スライド番号プレースホルダ 4"/>
          <p:cNvSpPr>
            <a:spLocks noGrp="1"/>
          </p:cNvSpPr>
          <p:nvPr>
            <p:ph type="sldNum" sz="quarter" idx="12"/>
          </p:nvPr>
        </p:nvSpPr>
        <p:spPr/>
        <p:txBody>
          <a:bodyPr/>
          <a:lstStyle/>
          <a:p>
            <a:fld id="{E7C0BDDF-823E-4117-AFCC-1FE62EE9C807}" type="slidenum">
              <a:rPr kumimoji="1" lang="ja-JP" altLang="en-US" smtClean="0"/>
              <a:pPr/>
              <a:t>11</a:t>
            </a:fld>
            <a:endParaRPr kumimoji="1" lang="ja-JP" altLang="en-US"/>
          </a:p>
        </p:txBody>
      </p:sp>
      <p:sp>
        <p:nvSpPr>
          <p:cNvPr id="6" name="フッター プレースホルダ 5"/>
          <p:cNvSpPr>
            <a:spLocks noGrp="1"/>
          </p:cNvSpPr>
          <p:nvPr>
            <p:ph type="ftr" sz="quarter" idx="11"/>
          </p:nvPr>
        </p:nvSpPr>
        <p:spPr/>
        <p:txBody>
          <a:bodyPr/>
          <a:lstStyle/>
          <a:p>
            <a:r>
              <a:rPr kumimoji="1" lang="en-US" altLang="ja-JP" smtClean="0"/>
              <a:t>SystemKOMACO</a:t>
            </a:r>
            <a:endParaRPr kumimoji="1" lang="ja-JP" alt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1">
            <a:schemeClr val="accent5"/>
          </a:lnRef>
          <a:fillRef idx="3">
            <a:schemeClr val="accent5"/>
          </a:fillRef>
          <a:effectRef idx="2">
            <a:schemeClr val="accent5"/>
          </a:effectRef>
          <a:fontRef idx="minor">
            <a:schemeClr val="lt1"/>
          </a:fontRef>
        </p:style>
        <p:txBody>
          <a:bodyPr/>
          <a:lstStyle/>
          <a:p>
            <a:r>
              <a:rPr kumimoji="1" lang="ja-JP" altLang="en-US" dirty="0" smtClean="0"/>
              <a:t>定数</a:t>
            </a:r>
            <a:endParaRPr kumimoji="1" lang="ja-JP" altLang="en-US" dirty="0"/>
          </a:p>
        </p:txBody>
      </p:sp>
      <p:sp>
        <p:nvSpPr>
          <p:cNvPr id="3" name="コンテンツ プレースホルダ 2"/>
          <p:cNvSpPr>
            <a:spLocks noGrp="1"/>
          </p:cNvSpPr>
          <p:nvPr>
            <p:ph idx="1"/>
          </p:nvPr>
        </p:nvSpPr>
        <p:spPr/>
        <p:txBody>
          <a:bodyPr/>
          <a:lstStyle/>
          <a:p>
            <a:pPr>
              <a:buClr>
                <a:schemeClr val="accent5"/>
              </a:buClr>
              <a:buFont typeface="Wingdings" pitchFamily="2" charset="2"/>
              <a:buChar char="l"/>
            </a:pPr>
            <a:r>
              <a:rPr lang="ja-JP" altLang="en-US" dirty="0" smtClean="0"/>
              <a:t>計算されない、したがって変化しない値。</a:t>
            </a:r>
            <a:endParaRPr lang="en-US" altLang="ja-JP" dirty="0" smtClean="0"/>
          </a:p>
          <a:p>
            <a:pPr lvl="1">
              <a:buClr>
                <a:srgbClr xmlns:mc="http://schemas.openxmlformats.org/markup-compatibility/2006" xmlns:a14="http://schemas.microsoft.com/office/drawing/2010/main" val="0070C0" mc:Ignorable=""/>
              </a:buClr>
              <a:buFont typeface="Wingdings" pitchFamily="2" charset="2"/>
              <a:buChar char="ü"/>
            </a:pPr>
            <a:r>
              <a:rPr lang="en-US" altLang="ja-JP" dirty="0" smtClean="0"/>
              <a:t>5</a:t>
            </a:r>
            <a:r>
              <a:rPr lang="ja-JP" altLang="en-US" dirty="0" smtClean="0"/>
              <a:t>や</a:t>
            </a:r>
            <a:r>
              <a:rPr lang="en-US" altLang="ja-JP" dirty="0" smtClean="0"/>
              <a:t>110 </a:t>
            </a:r>
            <a:r>
              <a:rPr lang="ja-JP" altLang="en-US" dirty="0" smtClean="0"/>
              <a:t>という数値。消費税の</a:t>
            </a:r>
            <a:r>
              <a:rPr lang="en-US" altLang="ja-JP" dirty="0" smtClean="0"/>
              <a:t>5%</a:t>
            </a:r>
            <a:r>
              <a:rPr lang="ja-JP" altLang="en-US" dirty="0" smtClean="0"/>
              <a:t>も定数</a:t>
            </a:r>
            <a:endParaRPr lang="en-US" altLang="ja-JP" dirty="0" smtClean="0"/>
          </a:p>
          <a:p>
            <a:pPr lvl="1">
              <a:buClr>
                <a:srgbClr xmlns:mc="http://schemas.openxmlformats.org/markup-compatibility/2006" xmlns:a14="http://schemas.microsoft.com/office/drawing/2010/main" val="0070C0" mc:Ignorable=""/>
              </a:buClr>
              <a:buFont typeface="Wingdings" pitchFamily="2" charset="2"/>
              <a:buChar char="ü"/>
            </a:pPr>
            <a:r>
              <a:rPr lang="en-US" altLang="ja-JP" dirty="0" smtClean="0"/>
              <a:t>“</a:t>
            </a:r>
            <a:r>
              <a:rPr lang="ja-JP" altLang="en-US" dirty="0" smtClean="0"/>
              <a:t>四半期売上</a:t>
            </a:r>
            <a:r>
              <a:rPr lang="en-US" altLang="ja-JP" dirty="0" smtClean="0"/>
              <a:t>” </a:t>
            </a:r>
            <a:r>
              <a:rPr lang="ja-JP" altLang="en-US" dirty="0" smtClean="0"/>
              <a:t>という文字列など（条件指定）</a:t>
            </a:r>
            <a:endParaRPr lang="en-US" altLang="ja-JP" dirty="0" smtClean="0"/>
          </a:p>
          <a:p>
            <a:pPr lvl="1">
              <a:buClr>
                <a:srgbClr xmlns:mc="http://schemas.openxmlformats.org/markup-compatibility/2006" xmlns:a14="http://schemas.microsoft.com/office/drawing/2010/main" val="0070C0" mc:Ignorable=""/>
              </a:buClr>
              <a:buFont typeface="Wingdings" pitchFamily="2" charset="2"/>
              <a:buChar char="ü"/>
            </a:pPr>
            <a:r>
              <a:rPr lang="ja-JP" altLang="en-US" dirty="0" smtClean="0"/>
              <a:t>式や式の計算結果の値は定数ではない</a:t>
            </a:r>
            <a:endParaRPr lang="en-US" altLang="ja-JP" dirty="0" smtClean="0"/>
          </a:p>
          <a:p>
            <a:pPr lvl="1">
              <a:buClr>
                <a:srgbClr xmlns:mc="http://schemas.openxmlformats.org/markup-compatibility/2006" xmlns:a14="http://schemas.microsoft.com/office/drawing/2010/main" val="0070C0" mc:Ignorable=""/>
              </a:buClr>
              <a:buFont typeface="Wingdings" pitchFamily="2" charset="2"/>
              <a:buChar char="ü"/>
            </a:pPr>
            <a:endParaRPr kumimoji="1" lang="en-US" altLang="ja-JP" dirty="0"/>
          </a:p>
          <a:p>
            <a:pPr>
              <a:buClr>
                <a:srgbClr xmlns:mc="http://schemas.openxmlformats.org/markup-compatibility/2006" xmlns:a14="http://schemas.microsoft.com/office/drawing/2010/main" val="0070C0" mc:Ignorable=""/>
              </a:buClr>
              <a:buFont typeface="Wingdings" pitchFamily="2" charset="2"/>
              <a:buChar char="u"/>
            </a:pPr>
            <a:r>
              <a:rPr lang="ja-JP" altLang="en-US" dirty="0" smtClean="0"/>
              <a:t>文字列は左揃え</a:t>
            </a:r>
            <a:endParaRPr lang="en-US" altLang="ja-JP" dirty="0" smtClean="0"/>
          </a:p>
          <a:p>
            <a:pPr>
              <a:buClr>
                <a:srgbClr xmlns:mc="http://schemas.openxmlformats.org/markup-compatibility/2006" xmlns:a14="http://schemas.microsoft.com/office/drawing/2010/main" val="0070C0" mc:Ignorable=""/>
              </a:buClr>
              <a:buFont typeface="Wingdings" pitchFamily="2" charset="2"/>
              <a:buChar char="u"/>
            </a:pPr>
            <a:r>
              <a:rPr kumimoji="1" lang="ja-JP" altLang="en-US" dirty="0"/>
              <a:t>数値</a:t>
            </a:r>
            <a:r>
              <a:rPr kumimoji="1" lang="ja-JP" altLang="en-US" dirty="0" smtClean="0"/>
              <a:t>は右揃え</a:t>
            </a:r>
            <a:endParaRPr kumimoji="1" lang="ja-JP" altLang="en-US" dirty="0"/>
          </a:p>
        </p:txBody>
      </p:sp>
      <p:sp>
        <p:nvSpPr>
          <p:cNvPr id="4" name="日付プレースホルダ 3"/>
          <p:cNvSpPr>
            <a:spLocks noGrp="1"/>
          </p:cNvSpPr>
          <p:nvPr>
            <p:ph type="dt" sz="half" idx="10"/>
          </p:nvPr>
        </p:nvSpPr>
        <p:spPr/>
        <p:txBody>
          <a:bodyPr/>
          <a:lstStyle/>
          <a:p>
            <a:fld id="{BCE8777B-A92E-4DD9-AA68-2A6793CD7CE3}" type="datetime1">
              <a:rPr kumimoji="1" lang="ja-JP" altLang="en-US" smtClean="0"/>
              <a:pPr/>
              <a:t>2010/5/20</a:t>
            </a:fld>
            <a:endParaRPr kumimoji="1" lang="ja-JP" altLang="en-US"/>
          </a:p>
        </p:txBody>
      </p:sp>
      <p:sp>
        <p:nvSpPr>
          <p:cNvPr id="5" name="スライド番号プレースホルダ 4"/>
          <p:cNvSpPr>
            <a:spLocks noGrp="1"/>
          </p:cNvSpPr>
          <p:nvPr>
            <p:ph type="sldNum" sz="quarter" idx="12"/>
          </p:nvPr>
        </p:nvSpPr>
        <p:spPr/>
        <p:txBody>
          <a:bodyPr/>
          <a:lstStyle/>
          <a:p>
            <a:fld id="{E7C0BDDF-823E-4117-AFCC-1FE62EE9C807}" type="slidenum">
              <a:rPr kumimoji="1" lang="ja-JP" altLang="en-US" smtClean="0"/>
              <a:pPr/>
              <a:t>12</a:t>
            </a:fld>
            <a:endParaRPr kumimoji="1" lang="ja-JP" altLang="en-US"/>
          </a:p>
        </p:txBody>
      </p:sp>
      <p:sp>
        <p:nvSpPr>
          <p:cNvPr id="6" name="フッター プレースホルダ 5"/>
          <p:cNvSpPr>
            <a:spLocks noGrp="1"/>
          </p:cNvSpPr>
          <p:nvPr>
            <p:ph type="ftr" sz="quarter" idx="11"/>
          </p:nvPr>
        </p:nvSpPr>
        <p:spPr/>
        <p:txBody>
          <a:bodyPr/>
          <a:lstStyle/>
          <a:p>
            <a:r>
              <a:rPr kumimoji="1" lang="en-US" altLang="ja-JP" smtClean="0"/>
              <a:t>SystemKOMACO</a:t>
            </a:r>
            <a:endParaRPr kumimoji="1" lang="ja-JP" alt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1">
            <a:schemeClr val="accent5"/>
          </a:lnRef>
          <a:fillRef idx="3">
            <a:schemeClr val="accent5"/>
          </a:fillRef>
          <a:effectRef idx="2">
            <a:schemeClr val="accent5"/>
          </a:effectRef>
          <a:fontRef idx="minor">
            <a:schemeClr val="lt1"/>
          </a:fontRef>
        </p:style>
        <p:txBody>
          <a:bodyPr/>
          <a:lstStyle/>
          <a:p>
            <a:r>
              <a:rPr lang="ja-JP" altLang="en-US" dirty="0"/>
              <a:t>演算子</a:t>
            </a:r>
            <a:endParaRPr kumimoji="1" lang="ja-JP" altLang="en-US" dirty="0"/>
          </a:p>
        </p:txBody>
      </p:sp>
      <p:sp>
        <p:nvSpPr>
          <p:cNvPr id="3" name="コンテンツ プレースホルダ 2"/>
          <p:cNvSpPr>
            <a:spLocks noGrp="1"/>
          </p:cNvSpPr>
          <p:nvPr>
            <p:ph idx="1"/>
          </p:nvPr>
        </p:nvSpPr>
        <p:spPr/>
        <p:txBody>
          <a:bodyPr/>
          <a:lstStyle/>
          <a:p>
            <a:pPr>
              <a:buClr>
                <a:schemeClr val="accent5"/>
              </a:buClr>
              <a:buFont typeface="Wingdings" pitchFamily="2" charset="2"/>
              <a:buChar char="l"/>
            </a:pPr>
            <a:r>
              <a:rPr lang="ja-JP" altLang="en-US" dirty="0" smtClean="0"/>
              <a:t>式を構成する記号や単語。これにより、実行する計算の種類を指定する</a:t>
            </a:r>
            <a:endParaRPr lang="en-US" altLang="ja-JP" dirty="0" smtClean="0"/>
          </a:p>
          <a:p>
            <a:pPr lvl="1">
              <a:buClr>
                <a:srgbClr xmlns:mc="http://schemas.openxmlformats.org/markup-compatibility/2006" xmlns:a14="http://schemas.microsoft.com/office/drawing/2010/main" val="0070C0" mc:Ignorable=""/>
              </a:buClr>
              <a:buFont typeface="Wingdings" pitchFamily="2" charset="2"/>
              <a:buChar char="ü"/>
            </a:pPr>
            <a:r>
              <a:rPr lang="ja-JP" altLang="en-US" dirty="0" smtClean="0"/>
              <a:t>算術演算子</a:t>
            </a:r>
            <a:endParaRPr lang="en-US" altLang="ja-JP" dirty="0" smtClean="0"/>
          </a:p>
          <a:p>
            <a:pPr lvl="1">
              <a:buClr>
                <a:srgbClr xmlns:mc="http://schemas.openxmlformats.org/markup-compatibility/2006" xmlns:a14="http://schemas.microsoft.com/office/drawing/2010/main" val="0070C0" mc:Ignorable=""/>
              </a:buClr>
              <a:buFont typeface="Wingdings" pitchFamily="2" charset="2"/>
              <a:buChar char="ü"/>
            </a:pPr>
            <a:r>
              <a:rPr lang="ja-JP" altLang="en-US" dirty="0" smtClean="0"/>
              <a:t>比較演算子</a:t>
            </a:r>
            <a:endParaRPr lang="en-US" altLang="ja-JP" dirty="0" smtClean="0"/>
          </a:p>
          <a:p>
            <a:pPr lvl="1">
              <a:buClr>
                <a:srgbClr xmlns:mc="http://schemas.openxmlformats.org/markup-compatibility/2006" xmlns:a14="http://schemas.microsoft.com/office/drawing/2010/main" val="0070C0" mc:Ignorable=""/>
              </a:buClr>
              <a:buFont typeface="Wingdings" pitchFamily="2" charset="2"/>
              <a:buChar char="ü"/>
            </a:pPr>
            <a:r>
              <a:rPr lang="ja-JP" altLang="en-US" dirty="0" smtClean="0"/>
              <a:t>文字列演算子</a:t>
            </a:r>
            <a:endParaRPr lang="en-US" altLang="ja-JP" dirty="0" smtClean="0"/>
          </a:p>
          <a:p>
            <a:pPr lvl="1">
              <a:buClr>
                <a:srgbClr xmlns:mc="http://schemas.openxmlformats.org/markup-compatibility/2006" xmlns:a14="http://schemas.microsoft.com/office/drawing/2010/main" val="0070C0" mc:Ignorable=""/>
              </a:buClr>
              <a:buFont typeface="Wingdings" pitchFamily="2" charset="2"/>
              <a:buChar char="ü"/>
            </a:pPr>
            <a:r>
              <a:rPr lang="ja-JP" altLang="en-US" dirty="0" smtClean="0"/>
              <a:t>参照演算子</a:t>
            </a:r>
            <a:endParaRPr lang="en-US" altLang="ja-JP" dirty="0" smtClean="0"/>
          </a:p>
        </p:txBody>
      </p:sp>
      <p:sp>
        <p:nvSpPr>
          <p:cNvPr id="4" name="日付プレースホルダ 3"/>
          <p:cNvSpPr>
            <a:spLocks noGrp="1"/>
          </p:cNvSpPr>
          <p:nvPr>
            <p:ph type="dt" sz="half" idx="10"/>
          </p:nvPr>
        </p:nvSpPr>
        <p:spPr/>
        <p:txBody>
          <a:bodyPr/>
          <a:lstStyle/>
          <a:p>
            <a:fld id="{09F82CFF-EA1A-47A4-9876-3C0D27891EB7}" type="datetime1">
              <a:rPr kumimoji="1" lang="ja-JP" altLang="en-US" smtClean="0"/>
              <a:pPr/>
              <a:t>2010/5/20</a:t>
            </a:fld>
            <a:endParaRPr kumimoji="1" lang="ja-JP" altLang="en-US"/>
          </a:p>
        </p:txBody>
      </p:sp>
      <p:sp>
        <p:nvSpPr>
          <p:cNvPr id="5" name="スライド番号プレースホルダ 4"/>
          <p:cNvSpPr>
            <a:spLocks noGrp="1"/>
          </p:cNvSpPr>
          <p:nvPr>
            <p:ph type="sldNum" sz="quarter" idx="12"/>
          </p:nvPr>
        </p:nvSpPr>
        <p:spPr/>
        <p:txBody>
          <a:bodyPr/>
          <a:lstStyle/>
          <a:p>
            <a:fld id="{E7C0BDDF-823E-4117-AFCC-1FE62EE9C807}" type="slidenum">
              <a:rPr kumimoji="1" lang="ja-JP" altLang="en-US" smtClean="0"/>
              <a:pPr/>
              <a:t>13</a:t>
            </a:fld>
            <a:endParaRPr kumimoji="1" lang="ja-JP" altLang="en-US"/>
          </a:p>
        </p:txBody>
      </p:sp>
      <p:sp>
        <p:nvSpPr>
          <p:cNvPr id="6" name="フッター プレースホルダ 5"/>
          <p:cNvSpPr>
            <a:spLocks noGrp="1"/>
          </p:cNvSpPr>
          <p:nvPr>
            <p:ph type="ftr" sz="quarter" idx="11"/>
          </p:nvPr>
        </p:nvSpPr>
        <p:spPr/>
        <p:txBody>
          <a:bodyPr/>
          <a:lstStyle/>
          <a:p>
            <a:r>
              <a:rPr kumimoji="1" lang="en-US" altLang="ja-JP" smtClean="0"/>
              <a:t>SystemKOMACO</a:t>
            </a:r>
            <a:endParaRPr kumimoji="1" lang="ja-JP" alt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1">
            <a:schemeClr val="accent5"/>
          </a:lnRef>
          <a:fillRef idx="3">
            <a:schemeClr val="accent5"/>
          </a:fillRef>
          <a:effectRef idx="2">
            <a:schemeClr val="accent5"/>
          </a:effectRef>
          <a:fontRef idx="minor">
            <a:schemeClr val="lt1"/>
          </a:fontRef>
        </p:style>
        <p:txBody>
          <a:bodyPr/>
          <a:lstStyle/>
          <a:p>
            <a:r>
              <a:rPr kumimoji="1" lang="ja-JP" altLang="en-US" dirty="0" smtClean="0"/>
              <a:t>算術演算子</a:t>
            </a:r>
            <a:endParaRPr kumimoji="1" lang="ja-JP" altLang="en-US" dirty="0"/>
          </a:p>
        </p:txBody>
      </p:sp>
      <p:graphicFrame>
        <p:nvGraphicFramePr>
          <p:cNvPr id="4" name="コンテンツ プレースホルダ 3"/>
          <p:cNvGraphicFramePr>
            <a:graphicFrameLocks noGrp="1"/>
          </p:cNvGraphicFramePr>
          <p:nvPr>
            <p:ph idx="1"/>
          </p:nvPr>
        </p:nvGraphicFramePr>
        <p:xfrm>
          <a:off x="457200" y="1600200"/>
          <a:ext cx="8280000" cy="2865120"/>
        </p:xfrm>
        <a:graphic>
          <a:graphicData uri="http://schemas.openxmlformats.org/drawingml/2006/table">
            <a:tbl>
              <a:tblPr firstRow="1" bandRow="1">
                <a:tableStyleId>{5C22544A-7EE6-4342-B048-85BDC9FD1C3A}</a:tableStyleId>
              </a:tblPr>
              <a:tblGrid>
                <a:gridCol w="925935"/>
                <a:gridCol w="1620387"/>
                <a:gridCol w="3240775"/>
                <a:gridCol w="2492903"/>
              </a:tblGrid>
              <a:tr h="370840">
                <a:tc>
                  <a:txBody>
                    <a:bodyPr/>
                    <a:lstStyle/>
                    <a:p>
                      <a:pPr algn="ctr"/>
                      <a:r>
                        <a:rPr kumimoji="1" lang="ja-JP" altLang="en-US" dirty="0" smtClean="0"/>
                        <a:t>種類</a:t>
                      </a:r>
                      <a:endParaRPr kumimoji="1" lang="ja-JP" altLang="en-US" dirty="0"/>
                    </a:p>
                  </a:txBody>
                  <a:tcPr anchor="ctr"/>
                </a:tc>
                <a:tc>
                  <a:txBody>
                    <a:bodyPr/>
                    <a:lstStyle/>
                    <a:p>
                      <a:pPr algn="ctr"/>
                      <a:r>
                        <a:rPr kumimoji="1" lang="ja-JP" altLang="en-US" dirty="0" smtClean="0"/>
                        <a:t>読み方</a:t>
                      </a:r>
                      <a:endParaRPr kumimoji="1" lang="ja-JP" altLang="en-US" dirty="0"/>
                    </a:p>
                  </a:txBody>
                  <a:tcPr anchor="ctr"/>
                </a:tc>
                <a:tc>
                  <a:txBody>
                    <a:bodyPr/>
                    <a:lstStyle/>
                    <a:p>
                      <a:pPr algn="ctr"/>
                      <a:r>
                        <a:rPr kumimoji="1" lang="ja-JP" altLang="en-US" dirty="0" smtClean="0"/>
                        <a:t>演算子の動き</a:t>
                      </a:r>
                      <a:endParaRPr kumimoji="1" lang="ja-JP" altLang="en-US" dirty="0"/>
                    </a:p>
                  </a:txBody>
                  <a:tcPr anchor="ctr"/>
                </a:tc>
                <a:tc>
                  <a:txBody>
                    <a:bodyPr/>
                    <a:lstStyle/>
                    <a:p>
                      <a:pPr algn="ctr"/>
                      <a:r>
                        <a:rPr kumimoji="1" lang="ja-JP" altLang="en-US" dirty="0" smtClean="0"/>
                        <a:t>使い方</a:t>
                      </a:r>
                      <a:endParaRPr kumimoji="1" lang="ja-JP" altLang="en-US" dirty="0"/>
                    </a:p>
                  </a:txBody>
                  <a:tcPr anchor="ctr"/>
                </a:tc>
              </a:tr>
              <a:tr h="370840">
                <a:tc>
                  <a:txBody>
                    <a:bodyPr/>
                    <a:lstStyle/>
                    <a:p>
                      <a:pPr lvl="0" algn="ctr"/>
                      <a:r>
                        <a:rPr kumimoji="1" lang="en-US" altLang="ja-JP" dirty="0" smtClean="0"/>
                        <a:t>+</a:t>
                      </a:r>
                      <a:endParaRPr kumimoji="1" lang="ja-JP" altLang="en-US" dirty="0"/>
                    </a:p>
                  </a:txBody>
                  <a:tcPr/>
                </a:tc>
                <a:tc>
                  <a:txBody>
                    <a:bodyPr/>
                    <a:lstStyle/>
                    <a:p>
                      <a:r>
                        <a:rPr kumimoji="1" lang="ja-JP" altLang="en-US" dirty="0" smtClean="0"/>
                        <a:t>正符号、プラス</a:t>
                      </a:r>
                      <a:endParaRPr kumimoji="1" lang="ja-JP" altLang="en-US" dirty="0"/>
                    </a:p>
                  </a:txBody>
                  <a:tcPr/>
                </a:tc>
                <a:tc>
                  <a:txBody>
                    <a:bodyPr/>
                    <a:lstStyle/>
                    <a:p>
                      <a:r>
                        <a:rPr kumimoji="1" lang="ja-JP" altLang="en-US" dirty="0" smtClean="0"/>
                        <a:t>加算</a:t>
                      </a:r>
                      <a:endParaRPr kumimoji="1" lang="ja-JP" altLang="en-US" dirty="0"/>
                    </a:p>
                  </a:txBody>
                  <a:tcPr/>
                </a:tc>
                <a:tc>
                  <a:txBody>
                    <a:bodyPr/>
                    <a:lstStyle/>
                    <a:p>
                      <a:r>
                        <a:rPr kumimoji="1" lang="en-US" altLang="ja-JP" dirty="0" smtClean="0"/>
                        <a:t>=2+5</a:t>
                      </a:r>
                      <a:endParaRPr kumimoji="1" lang="ja-JP" altLang="en-US" dirty="0"/>
                    </a:p>
                  </a:txBody>
                  <a:tcPr/>
                </a:tc>
              </a:tr>
              <a:tr h="370840">
                <a:tc>
                  <a:txBody>
                    <a:bodyPr/>
                    <a:lstStyle/>
                    <a:p>
                      <a:pPr lvl="0" algn="ctr"/>
                      <a:r>
                        <a:rPr kumimoji="1" lang="en-US" altLang="ja-JP" dirty="0" smtClean="0"/>
                        <a:t>-</a:t>
                      </a:r>
                      <a:endParaRPr kumimoji="1" lang="ja-JP" altLang="en-US" dirty="0"/>
                    </a:p>
                  </a:txBody>
                  <a:tcPr anchor="ctr"/>
                </a:tc>
                <a:tc>
                  <a:txBody>
                    <a:bodyPr/>
                    <a:lstStyle/>
                    <a:p>
                      <a:r>
                        <a:rPr kumimoji="1" lang="ja-JP" altLang="en-US" dirty="0" smtClean="0"/>
                        <a:t>負符号、</a:t>
                      </a:r>
                      <a:endParaRPr kumimoji="1" lang="en-US" altLang="ja-JP" dirty="0" smtClean="0"/>
                    </a:p>
                    <a:p>
                      <a:r>
                        <a:rPr kumimoji="1" lang="ja-JP" altLang="en-US" dirty="0" smtClean="0"/>
                        <a:t>マイナス</a:t>
                      </a:r>
                      <a:endParaRPr kumimoji="1" lang="ja-JP" altLang="en-US" dirty="0"/>
                    </a:p>
                  </a:txBody>
                  <a:tcPr/>
                </a:tc>
                <a:tc>
                  <a:txBody>
                    <a:bodyPr/>
                    <a:lstStyle/>
                    <a:p>
                      <a:r>
                        <a:rPr kumimoji="1" lang="ja-JP" altLang="en-US" dirty="0" smtClean="0"/>
                        <a:t>減算</a:t>
                      </a:r>
                      <a:endParaRPr kumimoji="1" lang="en-US" altLang="ja-JP" dirty="0" smtClean="0"/>
                    </a:p>
                    <a:p>
                      <a:r>
                        <a:rPr kumimoji="1" lang="ja-JP" altLang="en-US" dirty="0" smtClean="0"/>
                        <a:t>負の数</a:t>
                      </a:r>
                      <a:endParaRPr kumimoji="1" lang="ja-JP" altLang="en-US" dirty="0"/>
                    </a:p>
                  </a:txBody>
                  <a:tcPr/>
                </a:tc>
                <a:tc>
                  <a:txBody>
                    <a:bodyPr/>
                    <a:lstStyle/>
                    <a:p>
                      <a:r>
                        <a:rPr kumimoji="1" lang="en-US" altLang="ja-JP" dirty="0" smtClean="0"/>
                        <a:t>=7-4</a:t>
                      </a:r>
                    </a:p>
                    <a:p>
                      <a:r>
                        <a:rPr kumimoji="1" lang="en-US" altLang="ja-JP" dirty="0" smtClean="0"/>
                        <a:t>-6 ;(6)</a:t>
                      </a:r>
                      <a:r>
                        <a:rPr kumimoji="1" lang="ja-JP" altLang="en-US" dirty="0" smtClean="0"/>
                        <a:t>も同じ意味</a:t>
                      </a:r>
                      <a:endParaRPr kumimoji="1" lang="ja-JP" altLang="en-US" dirty="0"/>
                    </a:p>
                  </a:txBody>
                  <a:tcPr/>
                </a:tc>
              </a:tr>
              <a:tr h="370840">
                <a:tc>
                  <a:txBody>
                    <a:bodyPr/>
                    <a:lstStyle/>
                    <a:p>
                      <a:pPr lvl="0" algn="ctr"/>
                      <a:r>
                        <a:rPr kumimoji="1" lang="en-US" altLang="ja-JP" dirty="0" smtClean="0"/>
                        <a:t>*</a:t>
                      </a:r>
                      <a:endParaRPr kumimoji="1" lang="ja-JP" altLang="en-US" dirty="0"/>
                    </a:p>
                  </a:txBody>
                  <a:tcPr/>
                </a:tc>
                <a:tc>
                  <a:txBody>
                    <a:bodyPr/>
                    <a:lstStyle/>
                    <a:p>
                      <a:r>
                        <a:rPr kumimoji="1" lang="ja-JP" altLang="en-US" dirty="0" smtClean="0"/>
                        <a:t>アスタリスク</a:t>
                      </a:r>
                      <a:endParaRPr kumimoji="1" lang="ja-JP" altLang="en-US" dirty="0"/>
                    </a:p>
                  </a:txBody>
                  <a:tcPr/>
                </a:tc>
                <a:tc>
                  <a:txBody>
                    <a:bodyPr/>
                    <a:lstStyle/>
                    <a:p>
                      <a:r>
                        <a:rPr kumimoji="1" lang="ja-JP" altLang="en-US" dirty="0" smtClean="0"/>
                        <a:t>乗算（じょうざん）（</a:t>
                      </a:r>
                      <a:r>
                        <a:rPr kumimoji="1" lang="en-US" altLang="ja-JP" dirty="0" smtClean="0"/>
                        <a:t>×</a:t>
                      </a:r>
                      <a:r>
                        <a:rPr kumimoji="1" lang="ja-JP" altLang="en-US" dirty="0" smtClean="0"/>
                        <a:t>は不可）</a:t>
                      </a:r>
                      <a:endParaRPr kumimoji="1" lang="ja-JP" altLang="en-US" dirty="0"/>
                    </a:p>
                  </a:txBody>
                  <a:tcPr/>
                </a:tc>
                <a:tc>
                  <a:txBody>
                    <a:bodyPr/>
                    <a:lstStyle/>
                    <a:p>
                      <a:r>
                        <a:rPr kumimoji="1" lang="en-US" altLang="ja-JP" dirty="0" smtClean="0"/>
                        <a:t>=3*9</a:t>
                      </a:r>
                      <a:endParaRPr kumimoji="1" lang="ja-JP" altLang="en-US" dirty="0"/>
                    </a:p>
                  </a:txBody>
                  <a:tcPr/>
                </a:tc>
              </a:tr>
              <a:tr h="370840">
                <a:tc>
                  <a:txBody>
                    <a:bodyPr/>
                    <a:lstStyle/>
                    <a:p>
                      <a:pPr lvl="0" algn="ctr"/>
                      <a:r>
                        <a:rPr kumimoji="1" lang="en-US" altLang="ja-JP" dirty="0" smtClean="0"/>
                        <a:t>/</a:t>
                      </a:r>
                      <a:endParaRPr kumimoji="1" lang="ja-JP" altLang="en-US" dirty="0"/>
                    </a:p>
                  </a:txBody>
                  <a:tcPr/>
                </a:tc>
                <a:tc>
                  <a:txBody>
                    <a:bodyPr/>
                    <a:lstStyle/>
                    <a:p>
                      <a:r>
                        <a:rPr kumimoji="1" lang="ja-JP" altLang="en-US" dirty="0" smtClean="0"/>
                        <a:t>スラッシュ</a:t>
                      </a:r>
                      <a:endParaRPr kumimoji="1" lang="ja-JP" altLang="en-US" dirty="0"/>
                    </a:p>
                  </a:txBody>
                  <a:tcPr/>
                </a:tc>
                <a:tc>
                  <a:txBody>
                    <a:bodyPr/>
                    <a:lstStyle/>
                    <a:p>
                      <a:r>
                        <a:rPr kumimoji="1" lang="ja-JP" altLang="en-US" dirty="0" smtClean="0"/>
                        <a:t>除算（じょざん）（</a:t>
                      </a:r>
                      <a:r>
                        <a:rPr kumimoji="1" lang="en-US" altLang="ja-JP" dirty="0" smtClean="0"/>
                        <a:t>÷</a:t>
                      </a:r>
                      <a:r>
                        <a:rPr kumimoji="1" lang="ja-JP" altLang="en-US" dirty="0" smtClean="0"/>
                        <a:t>は不可）</a:t>
                      </a:r>
                      <a:endParaRPr kumimoji="1" lang="ja-JP" altLang="en-US" dirty="0"/>
                    </a:p>
                  </a:txBody>
                  <a:tcPr/>
                </a:tc>
                <a:tc>
                  <a:txBody>
                    <a:bodyPr/>
                    <a:lstStyle/>
                    <a:p>
                      <a:r>
                        <a:rPr kumimoji="1" lang="en-US" altLang="ja-JP" dirty="0" smtClean="0"/>
                        <a:t>=9/3</a:t>
                      </a:r>
                      <a:endParaRPr kumimoji="1" lang="ja-JP" altLang="en-US" dirty="0"/>
                    </a:p>
                  </a:txBody>
                  <a:tcPr/>
                </a:tc>
              </a:tr>
              <a:tr h="370840">
                <a:tc>
                  <a:txBody>
                    <a:bodyPr/>
                    <a:lstStyle/>
                    <a:p>
                      <a:pPr lvl="0" algn="ctr"/>
                      <a:r>
                        <a:rPr kumimoji="1" lang="en-US" altLang="ja-JP" dirty="0" smtClean="0"/>
                        <a:t>%</a:t>
                      </a:r>
                      <a:endParaRPr kumimoji="1" lang="ja-JP" altLang="en-US" dirty="0"/>
                    </a:p>
                  </a:txBody>
                  <a:tcPr/>
                </a:tc>
                <a:tc>
                  <a:txBody>
                    <a:bodyPr/>
                    <a:lstStyle/>
                    <a:p>
                      <a:r>
                        <a:rPr kumimoji="1" lang="ja-JP" altLang="en-US" dirty="0" smtClean="0"/>
                        <a:t>パーセント</a:t>
                      </a:r>
                      <a:endParaRPr kumimoji="1" lang="ja-JP" altLang="en-US" dirty="0"/>
                    </a:p>
                  </a:txBody>
                  <a:tcPr/>
                </a:tc>
                <a:tc>
                  <a:txBody>
                    <a:bodyPr/>
                    <a:lstStyle/>
                    <a:p>
                      <a:r>
                        <a:rPr kumimoji="1" lang="ja-JP" altLang="en-US" dirty="0" smtClean="0"/>
                        <a:t>パーセントテージ</a:t>
                      </a:r>
                      <a:endParaRPr kumimoji="1" lang="ja-JP" altLang="en-US" dirty="0"/>
                    </a:p>
                  </a:txBody>
                  <a:tcPr/>
                </a:tc>
                <a:tc>
                  <a:txBody>
                    <a:bodyPr/>
                    <a:lstStyle/>
                    <a:p>
                      <a:r>
                        <a:rPr kumimoji="1" lang="en-US" altLang="ja-JP" dirty="0" smtClean="0"/>
                        <a:t>5%</a:t>
                      </a:r>
                      <a:endParaRPr kumimoji="1" lang="ja-JP" altLang="en-US" dirty="0"/>
                    </a:p>
                  </a:txBody>
                  <a:tcPr/>
                </a:tc>
              </a:tr>
              <a:tr h="370840">
                <a:tc>
                  <a:txBody>
                    <a:bodyPr/>
                    <a:lstStyle/>
                    <a:p>
                      <a:pPr lvl="0" algn="ctr"/>
                      <a:r>
                        <a:rPr kumimoji="1" lang="en-US" altLang="ja-JP" dirty="0" smtClean="0"/>
                        <a:t>^</a:t>
                      </a:r>
                      <a:endParaRPr kumimoji="1" lang="ja-JP" altLang="en-US" dirty="0"/>
                    </a:p>
                  </a:txBody>
                  <a:tcPr/>
                </a:tc>
                <a:tc>
                  <a:txBody>
                    <a:bodyPr/>
                    <a:lstStyle/>
                    <a:p>
                      <a:r>
                        <a:rPr kumimoji="1" lang="ja-JP" altLang="en-US" dirty="0" smtClean="0"/>
                        <a:t>キャレット</a:t>
                      </a:r>
                      <a:endParaRPr kumimoji="1" lang="ja-JP" altLang="en-US" dirty="0"/>
                    </a:p>
                  </a:txBody>
                  <a:tcPr/>
                </a:tc>
                <a:tc>
                  <a:txBody>
                    <a:bodyPr/>
                    <a:lstStyle/>
                    <a:p>
                      <a:r>
                        <a:rPr kumimoji="1" lang="ja-JP" altLang="en-US" dirty="0" smtClean="0"/>
                        <a:t>べき算（累乗）</a:t>
                      </a:r>
                      <a:endParaRPr kumimoji="1" lang="ja-JP" altLang="en-US" dirty="0"/>
                    </a:p>
                  </a:txBody>
                  <a:tcPr/>
                </a:tc>
                <a:tc>
                  <a:txBody>
                    <a:bodyPr/>
                    <a:lstStyle/>
                    <a:p>
                      <a:r>
                        <a:rPr kumimoji="1" lang="en-US" altLang="ja-JP" dirty="0" smtClean="0"/>
                        <a:t>=2^3(=8)</a:t>
                      </a:r>
                      <a:endParaRPr kumimoji="1" lang="ja-JP" altLang="en-US" dirty="0"/>
                    </a:p>
                  </a:txBody>
                  <a:tcPr/>
                </a:tc>
              </a:tr>
            </a:tbl>
          </a:graphicData>
        </a:graphic>
      </p:graphicFrame>
      <p:sp>
        <p:nvSpPr>
          <p:cNvPr id="5" name="テキスト ボックス 4"/>
          <p:cNvSpPr txBox="1"/>
          <p:nvPr/>
        </p:nvSpPr>
        <p:spPr>
          <a:xfrm>
            <a:off x="457200" y="4572008"/>
            <a:ext cx="8229600" cy="36933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ja-JP" altLang="en-US" dirty="0" smtClean="0"/>
              <a:t>数式で使用するときは、半角で入力する。条件指定時に「</a:t>
            </a:r>
            <a:r>
              <a:rPr lang="en-US" altLang="ja-JP" dirty="0" smtClean="0"/>
              <a:t>”=100”</a:t>
            </a:r>
            <a:r>
              <a:rPr lang="ja-JP" altLang="en-US" dirty="0" smtClean="0"/>
              <a:t>」と入力。</a:t>
            </a:r>
            <a:endParaRPr kumimoji="1" lang="ja-JP" altLang="en-US" dirty="0"/>
          </a:p>
        </p:txBody>
      </p:sp>
      <p:sp>
        <p:nvSpPr>
          <p:cNvPr id="6" name="日付プレースホルダ 5"/>
          <p:cNvSpPr>
            <a:spLocks noGrp="1"/>
          </p:cNvSpPr>
          <p:nvPr>
            <p:ph type="dt" sz="half" idx="10"/>
          </p:nvPr>
        </p:nvSpPr>
        <p:spPr/>
        <p:txBody>
          <a:bodyPr/>
          <a:lstStyle/>
          <a:p>
            <a:fld id="{127BB742-8C75-4A93-A67B-8DCFD1EB27B3}" type="datetime1">
              <a:rPr kumimoji="1" lang="ja-JP" altLang="en-US" smtClean="0"/>
              <a:pPr/>
              <a:t>2010/5/20</a:t>
            </a:fld>
            <a:endParaRPr kumimoji="1" lang="ja-JP" altLang="en-US"/>
          </a:p>
        </p:txBody>
      </p:sp>
      <p:sp>
        <p:nvSpPr>
          <p:cNvPr id="7" name="スライド番号プレースホルダ 6"/>
          <p:cNvSpPr>
            <a:spLocks noGrp="1"/>
          </p:cNvSpPr>
          <p:nvPr>
            <p:ph type="sldNum" sz="quarter" idx="12"/>
          </p:nvPr>
        </p:nvSpPr>
        <p:spPr/>
        <p:txBody>
          <a:bodyPr/>
          <a:lstStyle/>
          <a:p>
            <a:fld id="{E7C0BDDF-823E-4117-AFCC-1FE62EE9C807}" type="slidenum">
              <a:rPr kumimoji="1" lang="ja-JP" altLang="en-US" smtClean="0"/>
              <a:pPr/>
              <a:t>14</a:t>
            </a:fld>
            <a:endParaRPr kumimoji="1" lang="ja-JP" altLang="en-US"/>
          </a:p>
        </p:txBody>
      </p:sp>
      <p:sp>
        <p:nvSpPr>
          <p:cNvPr id="8" name="フッター プレースホルダ 7"/>
          <p:cNvSpPr>
            <a:spLocks noGrp="1"/>
          </p:cNvSpPr>
          <p:nvPr>
            <p:ph type="ftr" sz="quarter" idx="11"/>
          </p:nvPr>
        </p:nvSpPr>
        <p:spPr/>
        <p:txBody>
          <a:bodyPr/>
          <a:lstStyle/>
          <a:p>
            <a:r>
              <a:rPr kumimoji="1" lang="en-US" altLang="ja-JP" smtClean="0"/>
              <a:t>SystemKOMACO</a:t>
            </a:r>
            <a:endParaRPr kumimoji="1" lang="ja-JP" altLang="en-US"/>
          </a:p>
        </p:txBody>
      </p:sp>
      <p:sp>
        <p:nvSpPr>
          <p:cNvPr id="9" name="テキスト ボックス 8"/>
          <p:cNvSpPr txBox="1"/>
          <p:nvPr/>
        </p:nvSpPr>
        <p:spPr>
          <a:xfrm>
            <a:off x="486000" y="5068685"/>
            <a:ext cx="820800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buClr>
                <a:schemeClr val="accent1"/>
              </a:buClr>
              <a:buFont typeface="Wingdings" pitchFamily="2" charset="2"/>
              <a:buChar char="l"/>
            </a:pPr>
            <a:r>
              <a:rPr lang="ja-JP" altLang="en-US" dirty="0" smtClean="0"/>
              <a:t>練習</a:t>
            </a:r>
            <a:r>
              <a:rPr lang="en-US" altLang="ja-JP" dirty="0" smtClean="0"/>
              <a:t>1</a:t>
            </a:r>
            <a:r>
              <a:rPr lang="ja-JP" altLang="en-US" dirty="0" smtClean="0"/>
              <a:t>　</a:t>
            </a:r>
            <a:r>
              <a:rPr lang="en-US" altLang="ja-JP" dirty="0" smtClean="0"/>
              <a:t>Sheet3</a:t>
            </a:r>
            <a:r>
              <a:rPr lang="ja-JP" altLang="en-US" dirty="0" smtClean="0"/>
              <a:t>のセル</a:t>
            </a:r>
            <a:r>
              <a:rPr lang="en-US" altLang="ja-JP" dirty="0" smtClean="0"/>
              <a:t>A1</a:t>
            </a:r>
            <a:r>
              <a:rPr lang="ja-JP" altLang="en-US" dirty="0" smtClean="0"/>
              <a:t>に「</a:t>
            </a:r>
            <a:r>
              <a:rPr lang="en-US" altLang="ja-JP" dirty="0" smtClean="0"/>
              <a:t>=2+5</a:t>
            </a:r>
            <a:r>
              <a:rPr lang="ja-JP" altLang="en-US" dirty="0" smtClean="0"/>
              <a:t>」と入力し、</a:t>
            </a:r>
            <a:r>
              <a:rPr lang="en-US" altLang="ja-JP" dirty="0" smtClean="0"/>
              <a:t>Enter</a:t>
            </a:r>
            <a:r>
              <a:rPr lang="ja-JP" altLang="en-US" dirty="0" smtClean="0"/>
              <a:t>を押してください。</a:t>
            </a:r>
            <a:endParaRPr kumimoji="1" lang="ja-JP" altLang="en-US" dirty="0"/>
          </a:p>
        </p:txBody>
      </p:sp>
      <p:sp>
        <p:nvSpPr>
          <p:cNvPr id="10" name="テキスト ボックス 9"/>
          <p:cNvSpPr txBox="1"/>
          <p:nvPr/>
        </p:nvSpPr>
        <p:spPr>
          <a:xfrm>
            <a:off x="486000" y="5488560"/>
            <a:ext cx="820800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buClr>
                <a:schemeClr val="accent1"/>
              </a:buClr>
              <a:buFont typeface="Wingdings" pitchFamily="2" charset="2"/>
              <a:buChar char="l"/>
            </a:pPr>
            <a:r>
              <a:rPr lang="ja-JP" altLang="en-US" dirty="0" smtClean="0"/>
              <a:t>練習</a:t>
            </a:r>
            <a:r>
              <a:rPr lang="en-US" altLang="ja-JP" dirty="0" smtClean="0"/>
              <a:t>2</a:t>
            </a:r>
            <a:r>
              <a:rPr lang="ja-JP" altLang="en-US" dirty="0" smtClean="0"/>
              <a:t>　セル</a:t>
            </a:r>
            <a:r>
              <a:rPr lang="en-US" altLang="ja-JP" dirty="0" smtClean="0"/>
              <a:t>A1</a:t>
            </a:r>
            <a:r>
              <a:rPr lang="ja-JP" altLang="en-US" dirty="0" smtClean="0"/>
              <a:t>の「</a:t>
            </a:r>
            <a:r>
              <a:rPr lang="en-US" altLang="ja-JP" dirty="0" smtClean="0"/>
              <a:t>=2+5</a:t>
            </a:r>
            <a:r>
              <a:rPr lang="ja-JP" altLang="en-US" dirty="0" smtClean="0"/>
              <a:t>」を「</a:t>
            </a:r>
            <a:r>
              <a:rPr lang="en-US" altLang="ja-JP" dirty="0" smtClean="0"/>
              <a:t>3+6</a:t>
            </a:r>
            <a:r>
              <a:rPr lang="ja-JP" altLang="en-US" dirty="0" smtClean="0"/>
              <a:t>」と修正して、</a:t>
            </a:r>
            <a:r>
              <a:rPr lang="en-US" altLang="ja-JP" dirty="0" smtClean="0"/>
              <a:t>Enter</a:t>
            </a:r>
            <a:r>
              <a:rPr lang="ja-JP" altLang="en-US" dirty="0" smtClean="0"/>
              <a:t>を押してください。</a:t>
            </a:r>
            <a:endParaRPr kumimoji="1" lang="ja-JP" altLang="en-US" dirty="0"/>
          </a:p>
        </p:txBody>
      </p:sp>
      <p:sp>
        <p:nvSpPr>
          <p:cNvPr id="11" name="テキスト ボックス 10"/>
          <p:cNvSpPr txBox="1"/>
          <p:nvPr/>
        </p:nvSpPr>
        <p:spPr>
          <a:xfrm>
            <a:off x="486000" y="5908435"/>
            <a:ext cx="820800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buClr>
                <a:schemeClr val="accent1"/>
              </a:buClr>
              <a:buFont typeface="Wingdings" pitchFamily="2" charset="2"/>
              <a:buChar char="l"/>
            </a:pPr>
            <a:r>
              <a:rPr lang="ja-JP" altLang="en-US" dirty="0" smtClean="0"/>
              <a:t>練習</a:t>
            </a:r>
            <a:r>
              <a:rPr lang="en-US" altLang="ja-JP" dirty="0" smtClean="0"/>
              <a:t>3</a:t>
            </a:r>
            <a:r>
              <a:rPr lang="ja-JP" altLang="en-US" dirty="0" smtClean="0"/>
              <a:t>　セル</a:t>
            </a:r>
            <a:r>
              <a:rPr lang="en-US" altLang="ja-JP" dirty="0" smtClean="0"/>
              <a:t>A2</a:t>
            </a:r>
            <a:r>
              <a:rPr lang="ja-JP" altLang="en-US" dirty="0" smtClean="0"/>
              <a:t>に「</a:t>
            </a:r>
            <a:r>
              <a:rPr lang="en-US" altLang="ja-JP" dirty="0" smtClean="0"/>
              <a:t>-6</a:t>
            </a:r>
            <a:r>
              <a:rPr lang="ja-JP" altLang="en-US" dirty="0" smtClean="0"/>
              <a:t>」、</a:t>
            </a:r>
            <a:r>
              <a:rPr lang="en-US" altLang="ja-JP" dirty="0" smtClean="0"/>
              <a:t>A3</a:t>
            </a:r>
            <a:r>
              <a:rPr lang="ja-JP" altLang="en-US" dirty="0" smtClean="0"/>
              <a:t>に「</a:t>
            </a:r>
            <a:r>
              <a:rPr lang="en-US" altLang="ja-JP" dirty="0" smtClean="0"/>
              <a:t>=-6</a:t>
            </a:r>
            <a:r>
              <a:rPr lang="ja-JP" altLang="en-US" dirty="0" smtClean="0"/>
              <a:t>」、</a:t>
            </a:r>
            <a:r>
              <a:rPr lang="en-US" altLang="ja-JP" dirty="0" smtClean="0"/>
              <a:t>A4</a:t>
            </a:r>
            <a:r>
              <a:rPr lang="ja-JP" altLang="en-US" dirty="0" smtClean="0"/>
              <a:t>に「</a:t>
            </a:r>
            <a:r>
              <a:rPr lang="en-US" altLang="ja-JP" dirty="0" smtClean="0"/>
              <a:t>(6)</a:t>
            </a:r>
            <a:r>
              <a:rPr lang="ja-JP" altLang="en-US" dirty="0" smtClean="0"/>
              <a:t>」とそれぞれ入力してください。</a:t>
            </a:r>
            <a:endParaRPr kumimoji="1" lang="ja-JP" altLang="en-US" dirty="0"/>
          </a:p>
        </p:txBody>
      </p:sp>
      <p:sp>
        <p:nvSpPr>
          <p:cNvPr id="13" name="テキスト ボックス 12"/>
          <p:cNvSpPr txBox="1"/>
          <p:nvPr/>
        </p:nvSpPr>
        <p:spPr>
          <a:xfrm>
            <a:off x="500034" y="6345816"/>
            <a:ext cx="820800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buClr>
                <a:schemeClr val="accent1"/>
              </a:buClr>
              <a:buFont typeface="Wingdings" pitchFamily="2" charset="2"/>
              <a:buChar char="l"/>
            </a:pPr>
            <a:r>
              <a:rPr lang="ja-JP" altLang="en-US" dirty="0" smtClean="0"/>
              <a:t>練習</a:t>
            </a:r>
            <a:r>
              <a:rPr lang="en-US" altLang="ja-JP" dirty="0" smtClean="0"/>
              <a:t>4</a:t>
            </a:r>
            <a:r>
              <a:rPr lang="ja-JP" altLang="en-US" dirty="0" smtClean="0"/>
              <a:t>　セル</a:t>
            </a:r>
            <a:r>
              <a:rPr lang="en-US" altLang="ja-JP" dirty="0" smtClean="0"/>
              <a:t>B1</a:t>
            </a:r>
            <a:r>
              <a:rPr lang="ja-JP" altLang="en-US" dirty="0" smtClean="0"/>
              <a:t>に「</a:t>
            </a:r>
            <a:r>
              <a:rPr lang="en-US" altLang="ja-JP" dirty="0" smtClean="0"/>
              <a:t>=3×2</a:t>
            </a:r>
            <a:r>
              <a:rPr lang="ja-JP" altLang="en-US" dirty="0" smtClean="0"/>
              <a:t>」、</a:t>
            </a:r>
            <a:r>
              <a:rPr lang="en-US" altLang="ja-JP" dirty="0" smtClean="0"/>
              <a:t>B2</a:t>
            </a:r>
            <a:r>
              <a:rPr lang="ja-JP" altLang="en-US" dirty="0" smtClean="0"/>
              <a:t>に「</a:t>
            </a:r>
            <a:r>
              <a:rPr lang="en-US" altLang="ja-JP" dirty="0" smtClean="0"/>
              <a:t>=10÷5</a:t>
            </a:r>
            <a:r>
              <a:rPr lang="ja-JP" altLang="en-US" dirty="0" smtClean="0"/>
              <a:t>」とそれぞれ入力してください。</a:t>
            </a:r>
            <a:endParaRPr kumimoji="1" lang="ja-JP" alt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1">
            <a:schemeClr val="accent5"/>
          </a:lnRef>
          <a:fillRef idx="3">
            <a:schemeClr val="accent5"/>
          </a:fillRef>
          <a:effectRef idx="2">
            <a:schemeClr val="accent5"/>
          </a:effectRef>
          <a:fontRef idx="minor">
            <a:schemeClr val="lt1"/>
          </a:fontRef>
        </p:style>
        <p:txBody>
          <a:bodyPr>
            <a:normAutofit fontScale="90000"/>
          </a:bodyPr>
          <a:lstStyle/>
          <a:p>
            <a:r>
              <a:rPr kumimoji="1" lang="ja-JP" altLang="en-US" dirty="0" smtClean="0"/>
              <a:t>「</a:t>
            </a:r>
            <a:r>
              <a:rPr kumimoji="1" lang="en-US" altLang="ja-JP" dirty="0" smtClean="0"/>
              <a:t>%</a:t>
            </a:r>
            <a:r>
              <a:rPr kumimoji="1" lang="ja-JP" altLang="en-US" dirty="0" smtClean="0"/>
              <a:t>」パーセンテージのセルは要注意</a:t>
            </a:r>
            <a:endParaRPr kumimoji="1" lang="ja-JP" altLang="en-US" dirty="0"/>
          </a:p>
        </p:txBody>
      </p:sp>
      <p:pic>
        <p:nvPicPr>
          <p:cNvPr id="7" name="コンテンツ プレースホルダ 6" descr="DC057.JPG"/>
          <p:cNvPicPr>
            <a:picLocks noGrp="1" noChangeAspect="1"/>
          </p:cNvPicPr>
          <p:nvPr>
            <p:ph idx="1"/>
          </p:nvPr>
        </p:nvPicPr>
        <p:blipFill>
          <a:blip r:embed="rId3" cstate="print"/>
          <a:stretch>
            <a:fillRect/>
          </a:stretch>
        </p:blipFill>
        <p:spPr>
          <a:xfrm>
            <a:off x="457200" y="1621261"/>
            <a:ext cx="8229600" cy="4483840"/>
          </a:xfrm>
        </p:spPr>
      </p:pic>
      <p:sp>
        <p:nvSpPr>
          <p:cNvPr id="4" name="日付プレースホルダ 3"/>
          <p:cNvSpPr>
            <a:spLocks noGrp="1"/>
          </p:cNvSpPr>
          <p:nvPr>
            <p:ph type="dt" sz="half" idx="10"/>
          </p:nvPr>
        </p:nvSpPr>
        <p:spPr/>
        <p:txBody>
          <a:bodyPr/>
          <a:lstStyle/>
          <a:p>
            <a:fld id="{3DD4032E-6051-4909-B229-E131D0554D7C}" type="datetime1">
              <a:rPr kumimoji="1" lang="ja-JP" altLang="en-US" smtClean="0"/>
              <a:pPr/>
              <a:t>2010/5/20</a:t>
            </a:fld>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SystemKOMACO</a:t>
            </a:r>
            <a:endParaRPr kumimoji="1" lang="ja-JP" altLang="en-US"/>
          </a:p>
        </p:txBody>
      </p:sp>
      <p:sp>
        <p:nvSpPr>
          <p:cNvPr id="6" name="スライド番号プレースホルダ 5"/>
          <p:cNvSpPr>
            <a:spLocks noGrp="1"/>
          </p:cNvSpPr>
          <p:nvPr>
            <p:ph type="sldNum" sz="quarter" idx="12"/>
          </p:nvPr>
        </p:nvSpPr>
        <p:spPr/>
        <p:txBody>
          <a:bodyPr/>
          <a:lstStyle/>
          <a:p>
            <a:fld id="{E7C0BDDF-823E-4117-AFCC-1FE62EE9C807}" type="slidenum">
              <a:rPr kumimoji="1" lang="ja-JP" altLang="en-US" smtClean="0"/>
              <a:pPr/>
              <a:t>15</a:t>
            </a:fld>
            <a:endParaRPr kumimoji="1" lang="ja-JP" altLang="en-US"/>
          </a:p>
        </p:txBody>
      </p:sp>
      <p:sp>
        <p:nvSpPr>
          <p:cNvPr id="8" name="線吹き出し 1 (枠付き) 7"/>
          <p:cNvSpPr/>
          <p:nvPr/>
        </p:nvSpPr>
        <p:spPr>
          <a:xfrm>
            <a:off x="4214810" y="3643314"/>
            <a:ext cx="4536000" cy="1357322"/>
          </a:xfrm>
          <a:prstGeom prst="borderCallout1">
            <a:avLst>
              <a:gd name="adj1" fmla="val 50872"/>
              <a:gd name="adj2" fmla="val -175"/>
              <a:gd name="adj3" fmla="val 14977"/>
              <a:gd name="adj4" fmla="val -41686"/>
            </a:avLst>
          </a:prstGeom>
          <a:ln w="19050">
            <a:headEnd type="none" w="med" len="med"/>
            <a:tailEnd type="triangle" w="med" len="med"/>
          </a:ln>
        </p:spPr>
        <p:style>
          <a:lnRef idx="1">
            <a:schemeClr val="accent2"/>
          </a:lnRef>
          <a:fillRef idx="3">
            <a:schemeClr val="accent2"/>
          </a:fillRef>
          <a:effectRef idx="2">
            <a:schemeClr val="accent2"/>
          </a:effectRef>
          <a:fontRef idx="minor">
            <a:schemeClr val="lt1"/>
          </a:fontRef>
        </p:style>
        <p:txBody>
          <a:bodyPr rtlCol="0" anchor="ctr"/>
          <a:lstStyle/>
          <a:p>
            <a:r>
              <a:rPr kumimoji="1" lang="ja-JP" altLang="en-US" dirty="0" smtClean="0"/>
              <a:t>「</a:t>
            </a:r>
            <a:r>
              <a:rPr kumimoji="1" lang="en-US" altLang="ja-JP" dirty="0" smtClean="0"/>
              <a:t>%</a:t>
            </a:r>
            <a:r>
              <a:rPr kumimoji="1" lang="ja-JP" altLang="en-US" dirty="0" smtClean="0"/>
              <a:t>」入力時には、</a:t>
            </a:r>
            <a:r>
              <a:rPr kumimoji="1" lang="en-US" altLang="ja-JP" dirty="0" smtClean="0"/>
              <a:t>[</a:t>
            </a:r>
            <a:r>
              <a:rPr kumimoji="1" lang="ja-JP" altLang="en-US" dirty="0" smtClean="0"/>
              <a:t>セルの書式設定</a:t>
            </a:r>
            <a:r>
              <a:rPr kumimoji="1" lang="en-US" altLang="ja-JP" dirty="0" smtClean="0"/>
              <a:t>]</a:t>
            </a:r>
            <a:r>
              <a:rPr kumimoji="1" lang="ja-JP" altLang="en-US" dirty="0" smtClean="0"/>
              <a:t>が自動的に「パーセンテージ」設定される。</a:t>
            </a:r>
            <a:endParaRPr kumimoji="1" lang="en-US" altLang="ja-JP" dirty="0" smtClean="0"/>
          </a:p>
          <a:p>
            <a:r>
              <a:rPr kumimoji="1" lang="ja-JP" altLang="en-US" dirty="0" smtClean="0"/>
              <a:t>表示形式を「標準」にしても、「</a:t>
            </a:r>
            <a:r>
              <a:rPr kumimoji="1" lang="en-US" altLang="ja-JP" dirty="0" smtClean="0"/>
              <a:t>5</a:t>
            </a:r>
            <a:r>
              <a:rPr kumimoji="1" lang="ja-JP" altLang="en-US" dirty="0" smtClean="0"/>
              <a:t>」にはならない。</a:t>
            </a:r>
            <a:r>
              <a:rPr kumimoji="1" lang="en-US" altLang="ja-JP" dirty="0" smtClean="0"/>
              <a:t>[</a:t>
            </a:r>
            <a:r>
              <a:rPr kumimoji="1" lang="ja-JP" altLang="en-US" dirty="0" smtClean="0"/>
              <a:t>編集</a:t>
            </a:r>
            <a:r>
              <a:rPr kumimoji="1" lang="en-US" altLang="ja-JP" dirty="0" smtClean="0"/>
              <a:t>]</a:t>
            </a:r>
            <a:r>
              <a:rPr kumimoji="1" lang="ja-JP" altLang="en-US" dirty="0" smtClean="0"/>
              <a:t>の</a:t>
            </a:r>
            <a:r>
              <a:rPr kumimoji="1" lang="en-US" altLang="ja-JP" dirty="0" smtClean="0"/>
              <a:t>[</a:t>
            </a:r>
            <a:r>
              <a:rPr kumimoji="1" lang="ja-JP" altLang="en-US" dirty="0" smtClean="0"/>
              <a:t>クリア</a:t>
            </a:r>
            <a:r>
              <a:rPr kumimoji="1" lang="en-US" altLang="ja-JP" dirty="0" smtClean="0"/>
              <a:t>]</a:t>
            </a:r>
            <a:r>
              <a:rPr kumimoji="1" lang="ja-JP" altLang="en-US" dirty="0" smtClean="0"/>
              <a:t>機能から</a:t>
            </a:r>
            <a:r>
              <a:rPr kumimoji="1" lang="en-US" altLang="ja-JP" dirty="0" smtClean="0"/>
              <a:t>[</a:t>
            </a:r>
            <a:r>
              <a:rPr kumimoji="1" lang="ja-JP" altLang="en-US" dirty="0" smtClean="0"/>
              <a:t>すべて</a:t>
            </a:r>
            <a:r>
              <a:rPr kumimoji="1" lang="en-US" altLang="ja-JP" dirty="0" smtClean="0"/>
              <a:t>]</a:t>
            </a:r>
            <a:r>
              <a:rPr kumimoji="1" lang="ja-JP" altLang="en-US" dirty="0" smtClean="0"/>
              <a:t>を使用。</a:t>
            </a:r>
            <a:r>
              <a:rPr kumimoji="1" lang="en-US" altLang="ja-JP" dirty="0" smtClean="0"/>
              <a:t>Delete</a:t>
            </a:r>
            <a:r>
              <a:rPr kumimoji="1" lang="ja-JP" altLang="en-US" dirty="0" smtClean="0"/>
              <a:t>キーは書式を削除しない。</a:t>
            </a:r>
            <a:endParaRPr kumimoji="1" lang="ja-JP" altLang="en-US" dirty="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style>
          <a:lnRef idx="1">
            <a:schemeClr val="accent5"/>
          </a:lnRef>
          <a:fillRef idx="3">
            <a:schemeClr val="accent5"/>
          </a:fillRef>
          <a:effectRef idx="2">
            <a:schemeClr val="accent5"/>
          </a:effectRef>
          <a:fontRef idx="minor">
            <a:schemeClr val="lt1"/>
          </a:fontRef>
        </p:style>
        <p:txBody>
          <a:bodyPr/>
          <a:lstStyle/>
          <a:p>
            <a:r>
              <a:rPr kumimoji="1" lang="ja-JP" altLang="en-US" dirty="0" smtClean="0"/>
              <a:t>比較演算子</a:t>
            </a:r>
            <a:endParaRPr kumimoji="1" lang="ja-JP" altLang="en-US" dirty="0"/>
          </a:p>
        </p:txBody>
      </p:sp>
      <p:graphicFrame>
        <p:nvGraphicFramePr>
          <p:cNvPr id="4" name="コンテンツ プレースホルダ 3"/>
          <p:cNvGraphicFramePr>
            <a:graphicFrameLocks noGrp="1"/>
          </p:cNvGraphicFramePr>
          <p:nvPr>
            <p:ph idx="1"/>
          </p:nvPr>
        </p:nvGraphicFramePr>
        <p:xfrm>
          <a:off x="457200" y="1600200"/>
          <a:ext cx="8312878" cy="2595880"/>
        </p:xfrm>
        <a:graphic>
          <a:graphicData uri="http://schemas.openxmlformats.org/drawingml/2006/table">
            <a:tbl>
              <a:tblPr firstRow="1" bandRow="1">
                <a:tableStyleId>{5C22544A-7EE6-4342-B048-85BDC9FD1C3A}</a:tableStyleId>
              </a:tblPr>
              <a:tblGrid>
                <a:gridCol w="716878"/>
                <a:gridCol w="2088000"/>
                <a:gridCol w="3564000"/>
                <a:gridCol w="1944000"/>
              </a:tblGrid>
              <a:tr h="370840">
                <a:tc>
                  <a:txBody>
                    <a:bodyPr/>
                    <a:lstStyle/>
                    <a:p>
                      <a:pPr algn="ctr"/>
                      <a:r>
                        <a:rPr kumimoji="1" lang="ja-JP" altLang="en-US" dirty="0" smtClean="0"/>
                        <a:t>種類</a:t>
                      </a:r>
                      <a:endParaRPr kumimoji="1" lang="ja-JP" altLang="en-US" dirty="0"/>
                    </a:p>
                  </a:txBody>
                  <a:tcPr anchor="ctr"/>
                </a:tc>
                <a:tc>
                  <a:txBody>
                    <a:bodyPr/>
                    <a:lstStyle/>
                    <a:p>
                      <a:pPr algn="ctr"/>
                      <a:r>
                        <a:rPr kumimoji="1" lang="ja-JP" altLang="en-US" dirty="0" smtClean="0"/>
                        <a:t>読み方</a:t>
                      </a:r>
                      <a:endParaRPr kumimoji="1" lang="ja-JP" altLang="en-US" dirty="0"/>
                    </a:p>
                  </a:txBody>
                  <a:tcPr anchor="ctr"/>
                </a:tc>
                <a:tc>
                  <a:txBody>
                    <a:bodyPr/>
                    <a:lstStyle/>
                    <a:p>
                      <a:pPr algn="ctr"/>
                      <a:r>
                        <a:rPr kumimoji="1" lang="ja-JP" altLang="en-US" dirty="0" smtClean="0"/>
                        <a:t>演算子の動き</a:t>
                      </a:r>
                      <a:endParaRPr kumimoji="1" lang="ja-JP" altLang="en-US" dirty="0"/>
                    </a:p>
                  </a:txBody>
                  <a:tcPr anchor="ctr"/>
                </a:tc>
                <a:tc>
                  <a:txBody>
                    <a:bodyPr/>
                    <a:lstStyle/>
                    <a:p>
                      <a:pPr algn="ctr"/>
                      <a:r>
                        <a:rPr kumimoji="1" lang="ja-JP" altLang="en-US" dirty="0" smtClean="0"/>
                        <a:t>使い方</a:t>
                      </a:r>
                      <a:endParaRPr kumimoji="1" lang="ja-JP" altLang="en-US" dirty="0"/>
                    </a:p>
                  </a:txBody>
                  <a:tcPr anchor="ctr"/>
                </a:tc>
              </a:tr>
              <a:tr h="370840">
                <a:tc>
                  <a:txBody>
                    <a:bodyPr/>
                    <a:lstStyle/>
                    <a:p>
                      <a:pPr lvl="0" algn="ctr"/>
                      <a:r>
                        <a:rPr kumimoji="1" lang="en-US" altLang="ja-JP" dirty="0" smtClean="0"/>
                        <a:t>=</a:t>
                      </a:r>
                      <a:endParaRPr kumimoji="1" lang="ja-JP" altLang="en-US" dirty="0"/>
                    </a:p>
                  </a:txBody>
                  <a:tcPr anchor="ctr"/>
                </a:tc>
                <a:tc>
                  <a:txBody>
                    <a:bodyPr/>
                    <a:lstStyle/>
                    <a:p>
                      <a:r>
                        <a:rPr kumimoji="1" lang="ja-JP" altLang="en-US" dirty="0" smtClean="0"/>
                        <a:t>等号、イコール</a:t>
                      </a:r>
                      <a:endParaRPr kumimoji="1" lang="ja-JP" altLang="en-US" dirty="0"/>
                    </a:p>
                  </a:txBody>
                  <a:tcPr/>
                </a:tc>
                <a:tc>
                  <a:txBody>
                    <a:bodyPr/>
                    <a:lstStyle/>
                    <a:p>
                      <a:r>
                        <a:rPr kumimoji="1" lang="ja-JP" altLang="en-US" dirty="0" smtClean="0"/>
                        <a:t>左辺と右辺が等しい</a:t>
                      </a:r>
                      <a:endParaRPr kumimoji="1" lang="ja-JP" altLang="en-US" dirty="0"/>
                    </a:p>
                  </a:txBody>
                  <a:tcPr/>
                </a:tc>
                <a:tc>
                  <a:txBody>
                    <a:bodyPr/>
                    <a:lstStyle/>
                    <a:p>
                      <a:r>
                        <a:rPr kumimoji="1" lang="en-US" altLang="ja-JP" dirty="0" smtClean="0"/>
                        <a:t>A1=B1</a:t>
                      </a:r>
                      <a:endParaRPr kumimoji="1" lang="ja-JP" altLang="en-US" dirty="0"/>
                    </a:p>
                  </a:txBody>
                  <a:tcPr/>
                </a:tc>
              </a:tr>
              <a:tr h="370840">
                <a:tc>
                  <a:txBody>
                    <a:bodyPr/>
                    <a:lstStyle/>
                    <a:p>
                      <a:pPr lvl="0" algn="ctr"/>
                      <a:r>
                        <a:rPr kumimoji="1" lang="en-US" altLang="ja-JP" dirty="0" smtClean="0"/>
                        <a:t>&gt;</a:t>
                      </a:r>
                      <a:endParaRPr kumimoji="1" lang="ja-JP" altLang="en-US" dirty="0"/>
                    </a:p>
                  </a:txBody>
                  <a:tcPr anchor="ctr"/>
                </a:tc>
                <a:tc>
                  <a:txBody>
                    <a:bodyPr/>
                    <a:lstStyle/>
                    <a:p>
                      <a:r>
                        <a:rPr kumimoji="1" lang="ja-JP" altLang="en-US" dirty="0" smtClean="0"/>
                        <a:t>～より大きい</a:t>
                      </a:r>
                      <a:endParaRPr kumimoji="1" lang="ja-JP" altLang="en-US" dirty="0"/>
                    </a:p>
                  </a:txBody>
                  <a:tcPr/>
                </a:tc>
                <a:tc>
                  <a:txBody>
                    <a:bodyPr/>
                    <a:lstStyle/>
                    <a:p>
                      <a:r>
                        <a:rPr kumimoji="1" lang="ja-JP" altLang="en-US" dirty="0" smtClean="0"/>
                        <a:t>左辺が右辺よりも大きい</a:t>
                      </a:r>
                      <a:endParaRPr kumimoji="1" lang="ja-JP" altLang="en-US" dirty="0"/>
                    </a:p>
                  </a:txBody>
                  <a:tcPr/>
                </a:tc>
                <a:tc>
                  <a:txBody>
                    <a:bodyPr/>
                    <a:lstStyle/>
                    <a:p>
                      <a:r>
                        <a:rPr kumimoji="1" lang="en-US" altLang="ja-JP" dirty="0" smtClean="0"/>
                        <a:t>A1&gt;B1</a:t>
                      </a:r>
                      <a:endParaRPr kumimoji="1" lang="ja-JP" altLang="en-US" dirty="0"/>
                    </a:p>
                  </a:txBody>
                  <a:tcPr/>
                </a:tc>
              </a:tr>
              <a:tr h="370840">
                <a:tc>
                  <a:txBody>
                    <a:bodyPr/>
                    <a:lstStyle/>
                    <a:p>
                      <a:pPr lvl="0" algn="ctr"/>
                      <a:r>
                        <a:rPr kumimoji="1" lang="en-US" altLang="ja-JP" dirty="0" smtClean="0"/>
                        <a:t>&lt;</a:t>
                      </a:r>
                      <a:endParaRPr kumimoji="1" lang="ja-JP" altLang="en-US" dirty="0"/>
                    </a:p>
                  </a:txBody>
                  <a:tcPr anchor="ctr"/>
                </a:tc>
                <a:tc>
                  <a:txBody>
                    <a:bodyPr/>
                    <a:lstStyle/>
                    <a:p>
                      <a:r>
                        <a:rPr kumimoji="1" lang="ja-JP" altLang="en-US" dirty="0" smtClean="0"/>
                        <a:t>～より小さい（未満）</a:t>
                      </a:r>
                      <a:endParaRPr kumimoji="1" lang="ja-JP"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左辺が右辺よりも小さい</a:t>
                      </a:r>
                      <a:endParaRPr kumimoji="1" lang="ja-JP"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A1&lt;B1</a:t>
                      </a:r>
                      <a:endParaRPr kumimoji="1" lang="ja-JP" altLang="en-US" dirty="0"/>
                    </a:p>
                  </a:txBody>
                  <a:tcPr/>
                </a:tc>
              </a:tr>
              <a:tr h="370840">
                <a:tc>
                  <a:txBody>
                    <a:bodyPr/>
                    <a:lstStyle/>
                    <a:p>
                      <a:pPr lvl="0" algn="ctr"/>
                      <a:r>
                        <a:rPr kumimoji="1" lang="en-US" altLang="ja-JP" dirty="0" smtClean="0"/>
                        <a:t>&gt;=</a:t>
                      </a:r>
                      <a:endParaRPr kumimoji="1" lang="ja-JP" altLang="en-US" dirty="0"/>
                    </a:p>
                  </a:txBody>
                  <a:tcPr anchor="ctr"/>
                </a:tc>
                <a:tc>
                  <a:txBody>
                    <a:bodyPr/>
                    <a:lstStyle/>
                    <a:p>
                      <a:r>
                        <a:rPr kumimoji="1" lang="ja-JP" altLang="en-US" dirty="0" smtClean="0"/>
                        <a:t>～以上</a:t>
                      </a:r>
                      <a:endParaRPr kumimoji="1" lang="ja-JP"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左辺が右辺以上である（≧は不可）</a:t>
                      </a:r>
                      <a:endParaRPr kumimoji="1" lang="ja-JP"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A1&gt;=B1</a:t>
                      </a:r>
                      <a:endParaRPr kumimoji="1" lang="ja-JP" altLang="en-US" dirty="0"/>
                    </a:p>
                  </a:txBody>
                  <a:tcPr/>
                </a:tc>
              </a:tr>
              <a:tr h="370840">
                <a:tc>
                  <a:txBody>
                    <a:bodyPr/>
                    <a:lstStyle/>
                    <a:p>
                      <a:pPr lvl="0" algn="ctr"/>
                      <a:r>
                        <a:rPr kumimoji="1" lang="en-US" altLang="ja-JP" dirty="0" smtClean="0"/>
                        <a:t>&lt;=</a:t>
                      </a:r>
                      <a:endParaRPr kumimoji="1" lang="ja-JP" altLang="en-US" dirty="0"/>
                    </a:p>
                  </a:txBody>
                  <a:tcPr anchor="ctr"/>
                </a:tc>
                <a:tc>
                  <a:txBody>
                    <a:bodyPr/>
                    <a:lstStyle/>
                    <a:p>
                      <a:r>
                        <a:rPr kumimoji="1" lang="ja-JP" altLang="en-US" dirty="0" smtClean="0"/>
                        <a:t>～以下</a:t>
                      </a:r>
                      <a:endParaRPr kumimoji="1" lang="ja-JP"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左辺が右辺以下である（≦は不可）</a:t>
                      </a:r>
                      <a:endParaRPr kumimoji="1" lang="ja-JP"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A1&lt;=B1</a:t>
                      </a:r>
                      <a:endParaRPr kumimoji="1" lang="ja-JP" altLang="en-US" dirty="0"/>
                    </a:p>
                  </a:txBody>
                  <a:tcPr/>
                </a:tc>
              </a:tr>
              <a:tr h="370840">
                <a:tc>
                  <a:txBody>
                    <a:bodyPr/>
                    <a:lstStyle/>
                    <a:p>
                      <a:pPr lvl="0" algn="ctr"/>
                      <a:r>
                        <a:rPr kumimoji="1" lang="en-US" altLang="ja-JP" dirty="0" smtClean="0"/>
                        <a:t>&lt;&gt;</a:t>
                      </a:r>
                      <a:endParaRPr kumimoji="1" lang="ja-JP" altLang="en-US" dirty="0"/>
                    </a:p>
                  </a:txBody>
                  <a:tcPr anchor="ctr"/>
                </a:tc>
                <a:tc>
                  <a:txBody>
                    <a:bodyPr/>
                    <a:lstStyle/>
                    <a:p>
                      <a:r>
                        <a:rPr kumimoji="1" lang="ja-JP" altLang="en-US" dirty="0" smtClean="0"/>
                        <a:t>不等号</a:t>
                      </a:r>
                      <a:endParaRPr kumimoji="1" lang="ja-JP"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左辺が右辺が等しくない（≠は不可）</a:t>
                      </a:r>
                      <a:endParaRPr kumimoji="1" lang="ja-JP"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A1&lt;&gt;B1</a:t>
                      </a:r>
                      <a:endParaRPr kumimoji="1" lang="ja-JP" altLang="en-US" dirty="0"/>
                    </a:p>
                  </a:txBody>
                  <a:tcPr/>
                </a:tc>
              </a:tr>
            </a:tbl>
          </a:graphicData>
        </a:graphic>
      </p:graphicFrame>
      <p:sp>
        <p:nvSpPr>
          <p:cNvPr id="6" name="テキスト ボックス 5"/>
          <p:cNvSpPr txBox="1"/>
          <p:nvPr/>
        </p:nvSpPr>
        <p:spPr>
          <a:xfrm>
            <a:off x="457200" y="1202280"/>
            <a:ext cx="8229600" cy="36933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ja-JP" altLang="en-US" dirty="0" smtClean="0"/>
              <a:t>数式で使用するときは、半角で入力する。条件指定時に「</a:t>
            </a:r>
            <a:r>
              <a:rPr lang="en-US" altLang="ja-JP" dirty="0" smtClean="0"/>
              <a:t>”&gt;100”</a:t>
            </a:r>
            <a:r>
              <a:rPr lang="ja-JP" altLang="en-US" dirty="0" smtClean="0"/>
              <a:t>」と入力。</a:t>
            </a:r>
            <a:endParaRPr kumimoji="1" lang="ja-JP" altLang="en-US" dirty="0"/>
          </a:p>
        </p:txBody>
      </p:sp>
      <p:sp>
        <p:nvSpPr>
          <p:cNvPr id="7" name="日付プレースホルダ 6"/>
          <p:cNvSpPr>
            <a:spLocks noGrp="1"/>
          </p:cNvSpPr>
          <p:nvPr>
            <p:ph type="dt" sz="half" idx="10"/>
          </p:nvPr>
        </p:nvSpPr>
        <p:spPr/>
        <p:txBody>
          <a:bodyPr/>
          <a:lstStyle/>
          <a:p>
            <a:fld id="{18615C60-EBA3-4F09-A81B-63E05D4D4B32}" type="datetime1">
              <a:rPr kumimoji="1" lang="ja-JP" altLang="en-US" smtClean="0"/>
              <a:pPr/>
              <a:t>2010/5/20</a:t>
            </a:fld>
            <a:endParaRPr kumimoji="1" lang="ja-JP" altLang="en-US"/>
          </a:p>
        </p:txBody>
      </p:sp>
      <p:sp>
        <p:nvSpPr>
          <p:cNvPr id="8" name="スライド番号プレースホルダ 7"/>
          <p:cNvSpPr>
            <a:spLocks noGrp="1"/>
          </p:cNvSpPr>
          <p:nvPr>
            <p:ph type="sldNum" sz="quarter" idx="12"/>
          </p:nvPr>
        </p:nvSpPr>
        <p:spPr/>
        <p:txBody>
          <a:bodyPr/>
          <a:lstStyle/>
          <a:p>
            <a:fld id="{E7C0BDDF-823E-4117-AFCC-1FE62EE9C807}" type="slidenum">
              <a:rPr kumimoji="1" lang="ja-JP" altLang="en-US" smtClean="0"/>
              <a:pPr/>
              <a:t>16</a:t>
            </a:fld>
            <a:endParaRPr kumimoji="1" lang="ja-JP" altLang="en-US"/>
          </a:p>
        </p:txBody>
      </p:sp>
      <p:sp>
        <p:nvSpPr>
          <p:cNvPr id="9" name="フッター プレースホルダ 8"/>
          <p:cNvSpPr>
            <a:spLocks noGrp="1"/>
          </p:cNvSpPr>
          <p:nvPr>
            <p:ph type="ftr" sz="quarter" idx="11"/>
          </p:nvPr>
        </p:nvSpPr>
        <p:spPr/>
        <p:txBody>
          <a:bodyPr/>
          <a:lstStyle/>
          <a:p>
            <a:r>
              <a:rPr kumimoji="1" lang="en-US" altLang="ja-JP" smtClean="0"/>
              <a:t>SystemKOMACO</a:t>
            </a:r>
            <a:endParaRPr kumimoji="1" lang="ja-JP" altLang="en-US"/>
          </a:p>
        </p:txBody>
      </p:sp>
      <p:sp>
        <p:nvSpPr>
          <p:cNvPr id="10" name="テキスト ボックス 9"/>
          <p:cNvSpPr txBox="1"/>
          <p:nvPr/>
        </p:nvSpPr>
        <p:spPr>
          <a:xfrm>
            <a:off x="486000" y="4357694"/>
            <a:ext cx="8208000"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buClr>
                <a:schemeClr val="accent1"/>
              </a:buClr>
              <a:buFont typeface="Wingdings" pitchFamily="2" charset="2"/>
              <a:buChar char="l"/>
            </a:pPr>
            <a:r>
              <a:rPr lang="ja-JP" altLang="en-US" dirty="0" smtClean="0"/>
              <a:t>練習</a:t>
            </a:r>
            <a:r>
              <a:rPr lang="en-US" altLang="ja-JP" dirty="0" smtClean="0"/>
              <a:t>1</a:t>
            </a:r>
            <a:r>
              <a:rPr lang="ja-JP" altLang="en-US" dirty="0" smtClean="0"/>
              <a:t>　新しい</a:t>
            </a:r>
            <a:r>
              <a:rPr lang="en-US" altLang="ja-JP" dirty="0" smtClean="0"/>
              <a:t>Sheet</a:t>
            </a:r>
            <a:r>
              <a:rPr lang="ja-JP" altLang="en-US" dirty="0" smtClean="0"/>
              <a:t>を</a:t>
            </a:r>
            <a:r>
              <a:rPr lang="en-US" altLang="ja-JP" dirty="0" smtClean="0"/>
              <a:t>Sheet3</a:t>
            </a:r>
            <a:r>
              <a:rPr lang="ja-JP" altLang="en-US" dirty="0" smtClean="0"/>
              <a:t>の右側に挿入し、セル</a:t>
            </a:r>
            <a:r>
              <a:rPr lang="en-US" altLang="ja-JP" dirty="0" smtClean="0"/>
              <a:t>A1</a:t>
            </a:r>
            <a:r>
              <a:rPr lang="ja-JP" altLang="en-US" dirty="0" smtClean="0"/>
              <a:t>に「</a:t>
            </a:r>
            <a:r>
              <a:rPr lang="en-US" altLang="ja-JP" dirty="0" smtClean="0"/>
              <a:t>10</a:t>
            </a:r>
            <a:r>
              <a:rPr lang="ja-JP" altLang="en-US" dirty="0" smtClean="0"/>
              <a:t>」、</a:t>
            </a:r>
            <a:r>
              <a:rPr lang="en-US" altLang="ja-JP" dirty="0" smtClean="0"/>
              <a:t>B1</a:t>
            </a:r>
            <a:r>
              <a:rPr lang="ja-JP" altLang="en-US" dirty="0" smtClean="0"/>
              <a:t>に「</a:t>
            </a:r>
            <a:r>
              <a:rPr lang="en-US" altLang="ja-JP" dirty="0" smtClean="0"/>
              <a:t>10</a:t>
            </a:r>
            <a:r>
              <a:rPr lang="ja-JP" altLang="en-US" dirty="0" smtClean="0"/>
              <a:t>」、</a:t>
            </a:r>
            <a:r>
              <a:rPr lang="en-US" altLang="ja-JP" dirty="0" smtClean="0"/>
              <a:t>C1</a:t>
            </a:r>
            <a:r>
              <a:rPr lang="ja-JP" altLang="en-US" dirty="0" smtClean="0"/>
              <a:t>に「</a:t>
            </a:r>
            <a:r>
              <a:rPr lang="en-US" altLang="ja-JP" dirty="0" smtClean="0"/>
              <a:t>20</a:t>
            </a:r>
            <a:r>
              <a:rPr lang="ja-JP" altLang="en-US" dirty="0" smtClean="0"/>
              <a:t>」と入力してください。</a:t>
            </a:r>
            <a:endParaRPr lang="en-US" altLang="ja-JP" dirty="0" smtClean="0"/>
          </a:p>
        </p:txBody>
      </p:sp>
      <p:sp>
        <p:nvSpPr>
          <p:cNvPr id="11" name="テキスト ボックス 10"/>
          <p:cNvSpPr txBox="1"/>
          <p:nvPr/>
        </p:nvSpPr>
        <p:spPr>
          <a:xfrm>
            <a:off x="500034" y="5072074"/>
            <a:ext cx="820800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buClr>
                <a:schemeClr val="accent1"/>
              </a:buClr>
              <a:buFont typeface="Wingdings" pitchFamily="2" charset="2"/>
              <a:buChar char="l"/>
            </a:pPr>
            <a:r>
              <a:rPr lang="ja-JP" altLang="en-US" dirty="0" smtClean="0"/>
              <a:t>練習</a:t>
            </a:r>
            <a:r>
              <a:rPr lang="en-US" altLang="ja-JP" dirty="0" smtClean="0"/>
              <a:t>2</a:t>
            </a:r>
            <a:r>
              <a:rPr lang="ja-JP" altLang="en-US" dirty="0" smtClean="0"/>
              <a:t>　</a:t>
            </a:r>
            <a:r>
              <a:rPr kumimoji="1" lang="ja-JP" altLang="en-US" dirty="0" smtClean="0"/>
              <a:t>セル</a:t>
            </a:r>
            <a:r>
              <a:rPr kumimoji="1" lang="en-US" altLang="ja-JP" dirty="0" smtClean="0"/>
              <a:t>A2</a:t>
            </a:r>
            <a:r>
              <a:rPr kumimoji="1" lang="ja-JP" altLang="en-US" dirty="0" smtClean="0"/>
              <a:t>に「</a:t>
            </a:r>
            <a:r>
              <a:rPr kumimoji="1" lang="en-US" altLang="ja-JP" dirty="0" smtClean="0"/>
              <a:t>=a1=b1</a:t>
            </a:r>
            <a:r>
              <a:rPr kumimoji="1" lang="ja-JP" altLang="en-US" dirty="0" smtClean="0"/>
              <a:t>」と</a:t>
            </a:r>
            <a:r>
              <a:rPr lang="ja-JP" altLang="en-US" dirty="0" smtClean="0"/>
              <a:t>、</a:t>
            </a:r>
            <a:r>
              <a:rPr lang="en-US" altLang="ja-JP" dirty="0" smtClean="0"/>
              <a:t>A3</a:t>
            </a:r>
            <a:r>
              <a:rPr lang="ja-JP" altLang="en-US" dirty="0" smtClean="0"/>
              <a:t>に「</a:t>
            </a:r>
            <a:r>
              <a:rPr lang="en-US" altLang="ja-JP" dirty="0" smtClean="0"/>
              <a:t>a1=b1</a:t>
            </a:r>
            <a:r>
              <a:rPr lang="ja-JP" altLang="en-US" dirty="0" smtClean="0"/>
              <a:t>」と</a:t>
            </a:r>
            <a:r>
              <a:rPr kumimoji="1" lang="ja-JP" altLang="en-US" dirty="0" smtClean="0"/>
              <a:t>入力してください。</a:t>
            </a:r>
            <a:endParaRPr kumimoji="1" lang="ja-JP" altLang="en-US" dirty="0"/>
          </a:p>
        </p:txBody>
      </p:sp>
      <p:sp>
        <p:nvSpPr>
          <p:cNvPr id="12" name="テキスト ボックス 11"/>
          <p:cNvSpPr txBox="1"/>
          <p:nvPr/>
        </p:nvSpPr>
        <p:spPr>
          <a:xfrm>
            <a:off x="500034" y="5500702"/>
            <a:ext cx="820800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buClr>
                <a:schemeClr val="accent1"/>
              </a:buClr>
              <a:buFont typeface="Wingdings" pitchFamily="2" charset="2"/>
              <a:buChar char="l"/>
            </a:pPr>
            <a:r>
              <a:rPr lang="ja-JP" altLang="en-US" dirty="0" smtClean="0"/>
              <a:t>練習</a:t>
            </a:r>
            <a:r>
              <a:rPr lang="en-US" altLang="ja-JP" dirty="0" smtClean="0"/>
              <a:t>3</a:t>
            </a:r>
            <a:r>
              <a:rPr lang="ja-JP" altLang="en-US" dirty="0" smtClean="0"/>
              <a:t>　</a:t>
            </a:r>
            <a:r>
              <a:rPr kumimoji="1" lang="ja-JP" altLang="en-US" dirty="0" smtClean="0"/>
              <a:t>セル</a:t>
            </a:r>
            <a:r>
              <a:rPr kumimoji="1" lang="en-US" altLang="ja-JP" dirty="0" smtClean="0"/>
              <a:t>A4</a:t>
            </a:r>
            <a:r>
              <a:rPr kumimoji="1" lang="ja-JP" altLang="en-US" dirty="0" smtClean="0"/>
              <a:t>に「</a:t>
            </a:r>
            <a:r>
              <a:rPr kumimoji="1" lang="en-US" altLang="ja-JP" dirty="0" smtClean="0"/>
              <a:t>=A1=C1</a:t>
            </a:r>
            <a:r>
              <a:rPr kumimoji="1" lang="ja-JP" altLang="en-US" dirty="0" smtClean="0"/>
              <a:t>」と</a:t>
            </a:r>
            <a:r>
              <a:rPr lang="ja-JP" altLang="en-US" dirty="0" smtClean="0"/>
              <a:t>、</a:t>
            </a:r>
            <a:r>
              <a:rPr lang="en-US" altLang="ja-JP" dirty="0" smtClean="0"/>
              <a:t>A5</a:t>
            </a:r>
            <a:r>
              <a:rPr lang="ja-JP" altLang="en-US" dirty="0" smtClean="0"/>
              <a:t>に「</a:t>
            </a:r>
            <a:r>
              <a:rPr lang="en-US" altLang="ja-JP" dirty="0" smtClean="0"/>
              <a:t>=A1&gt;C1</a:t>
            </a:r>
            <a:r>
              <a:rPr lang="ja-JP" altLang="en-US" dirty="0" smtClean="0"/>
              <a:t>」と</a:t>
            </a:r>
            <a:r>
              <a:rPr kumimoji="1" lang="ja-JP" altLang="en-US" dirty="0" smtClean="0"/>
              <a:t>入力してください。</a:t>
            </a:r>
            <a:endParaRPr kumimoji="1" lang="ja-JP" altLang="en-US" dirty="0"/>
          </a:p>
        </p:txBody>
      </p:sp>
      <p:sp>
        <p:nvSpPr>
          <p:cNvPr id="13" name="テキスト ボックス 12"/>
          <p:cNvSpPr txBox="1"/>
          <p:nvPr/>
        </p:nvSpPr>
        <p:spPr>
          <a:xfrm>
            <a:off x="500034" y="5929330"/>
            <a:ext cx="820800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buClr>
                <a:schemeClr val="accent1"/>
              </a:buClr>
              <a:buFont typeface="Wingdings" pitchFamily="2" charset="2"/>
              <a:buChar char="l"/>
            </a:pPr>
            <a:r>
              <a:rPr lang="ja-JP" altLang="en-US" dirty="0" smtClean="0"/>
              <a:t>練習</a:t>
            </a:r>
            <a:r>
              <a:rPr lang="en-US" altLang="ja-JP" dirty="0" smtClean="0"/>
              <a:t>4</a:t>
            </a:r>
            <a:r>
              <a:rPr lang="ja-JP" altLang="en-US" dirty="0" smtClean="0"/>
              <a:t>　</a:t>
            </a:r>
            <a:r>
              <a:rPr kumimoji="1" lang="ja-JP" altLang="en-US" dirty="0" smtClean="0"/>
              <a:t>セル</a:t>
            </a:r>
            <a:r>
              <a:rPr kumimoji="1" lang="en-US" altLang="ja-JP" dirty="0" smtClean="0"/>
              <a:t>A6</a:t>
            </a:r>
            <a:r>
              <a:rPr kumimoji="1" lang="ja-JP" altLang="en-US" dirty="0" smtClean="0"/>
              <a:t>に「</a:t>
            </a:r>
            <a:r>
              <a:rPr kumimoji="1" lang="en-US" altLang="ja-JP" dirty="0" smtClean="0"/>
              <a:t>=A1&lt;=C1</a:t>
            </a:r>
            <a:r>
              <a:rPr kumimoji="1" lang="ja-JP" altLang="en-US" dirty="0" smtClean="0"/>
              <a:t>」と</a:t>
            </a:r>
            <a:r>
              <a:rPr lang="ja-JP" altLang="en-US" dirty="0" smtClean="0"/>
              <a:t>、</a:t>
            </a:r>
            <a:r>
              <a:rPr lang="en-US" altLang="ja-JP" dirty="0" smtClean="0"/>
              <a:t>A7</a:t>
            </a:r>
            <a:r>
              <a:rPr lang="ja-JP" altLang="en-US" dirty="0" smtClean="0"/>
              <a:t>に「</a:t>
            </a:r>
            <a:r>
              <a:rPr lang="en-US" altLang="ja-JP" dirty="0" smtClean="0"/>
              <a:t>=B1&lt;&gt;C1</a:t>
            </a:r>
            <a:r>
              <a:rPr lang="ja-JP" altLang="en-US" dirty="0" smtClean="0"/>
              <a:t>」と</a:t>
            </a:r>
            <a:r>
              <a:rPr kumimoji="1" lang="ja-JP" altLang="en-US" dirty="0" smtClean="0"/>
              <a:t>入力してください。</a:t>
            </a:r>
            <a:endParaRPr kumimoji="1" lang="ja-JP" alt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1+#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1+#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1+#ppt_w/2"/>
                                          </p:val>
                                        </p:tav>
                                        <p:tav tm="100000">
                                          <p:val>
                                            <p:strVal val="#ppt_x"/>
                                          </p:val>
                                        </p:tav>
                                      </p:tavLst>
                                    </p:anim>
                                    <p:anim calcmode="lin" valueType="num">
                                      <p:cBhvr additive="base">
                                        <p:cTn id="32"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style>
          <a:lnRef idx="1">
            <a:schemeClr val="accent5"/>
          </a:lnRef>
          <a:fillRef idx="3">
            <a:schemeClr val="accent5"/>
          </a:fillRef>
          <a:effectRef idx="2">
            <a:schemeClr val="accent5"/>
          </a:effectRef>
          <a:fontRef idx="minor">
            <a:schemeClr val="lt1"/>
          </a:fontRef>
        </p:style>
        <p:txBody>
          <a:bodyPr/>
          <a:lstStyle/>
          <a:p>
            <a:r>
              <a:rPr kumimoji="1" lang="ja-JP" altLang="en-US" dirty="0" smtClean="0"/>
              <a:t>文字列演算子</a:t>
            </a:r>
            <a:endParaRPr kumimoji="1" lang="ja-JP" altLang="en-US" dirty="0"/>
          </a:p>
        </p:txBody>
      </p:sp>
      <p:graphicFrame>
        <p:nvGraphicFramePr>
          <p:cNvPr id="4" name="コンテンツ プレースホルダ 3"/>
          <p:cNvGraphicFramePr>
            <a:graphicFrameLocks noGrp="1"/>
          </p:cNvGraphicFramePr>
          <p:nvPr>
            <p:ph idx="1"/>
          </p:nvPr>
        </p:nvGraphicFramePr>
        <p:xfrm>
          <a:off x="457200" y="1600200"/>
          <a:ext cx="8290909" cy="1010920"/>
        </p:xfrm>
        <a:graphic>
          <a:graphicData uri="http://schemas.openxmlformats.org/drawingml/2006/table">
            <a:tbl>
              <a:tblPr firstRow="1" bandRow="1">
                <a:tableStyleId>{5C22544A-7EE6-4342-B048-85BDC9FD1C3A}</a:tableStyleId>
              </a:tblPr>
              <a:tblGrid>
                <a:gridCol w="972000"/>
                <a:gridCol w="1630909"/>
                <a:gridCol w="3672000"/>
                <a:gridCol w="2016000"/>
              </a:tblGrid>
              <a:tr h="370840">
                <a:tc>
                  <a:txBody>
                    <a:bodyPr/>
                    <a:lstStyle/>
                    <a:p>
                      <a:pPr algn="ctr"/>
                      <a:r>
                        <a:rPr kumimoji="1" lang="ja-JP" altLang="en-US" dirty="0" smtClean="0"/>
                        <a:t>種類</a:t>
                      </a:r>
                      <a:endParaRPr kumimoji="1" lang="ja-JP" altLang="en-US" dirty="0"/>
                    </a:p>
                  </a:txBody>
                  <a:tcPr anchor="ctr"/>
                </a:tc>
                <a:tc>
                  <a:txBody>
                    <a:bodyPr/>
                    <a:lstStyle/>
                    <a:p>
                      <a:pPr algn="ctr"/>
                      <a:r>
                        <a:rPr kumimoji="1" lang="ja-JP" altLang="en-US" dirty="0" smtClean="0"/>
                        <a:t>読み方</a:t>
                      </a:r>
                      <a:endParaRPr kumimoji="1" lang="ja-JP" altLang="en-US" dirty="0"/>
                    </a:p>
                  </a:txBody>
                  <a:tcPr anchor="ctr"/>
                </a:tc>
                <a:tc>
                  <a:txBody>
                    <a:bodyPr/>
                    <a:lstStyle/>
                    <a:p>
                      <a:pPr algn="ctr"/>
                      <a:r>
                        <a:rPr kumimoji="1" lang="ja-JP" altLang="en-US" dirty="0" smtClean="0"/>
                        <a:t>演算子の動き</a:t>
                      </a:r>
                      <a:endParaRPr kumimoji="1" lang="ja-JP" altLang="en-US" dirty="0"/>
                    </a:p>
                  </a:txBody>
                  <a:tcPr anchor="ctr"/>
                </a:tc>
                <a:tc>
                  <a:txBody>
                    <a:bodyPr/>
                    <a:lstStyle/>
                    <a:p>
                      <a:pPr algn="ctr"/>
                      <a:r>
                        <a:rPr kumimoji="1" lang="ja-JP" altLang="en-US" dirty="0" smtClean="0"/>
                        <a:t>使い方</a:t>
                      </a:r>
                      <a:endParaRPr kumimoji="1" lang="ja-JP" altLang="en-US" dirty="0"/>
                    </a:p>
                  </a:txBody>
                  <a:tcPr anchor="ctr"/>
                </a:tc>
              </a:tr>
              <a:tr h="370840">
                <a:tc>
                  <a:txBody>
                    <a:bodyPr/>
                    <a:lstStyle/>
                    <a:p>
                      <a:pPr lvl="0" algn="ctr"/>
                      <a:r>
                        <a:rPr kumimoji="1" lang="en-US" altLang="ja-JP" dirty="0" smtClean="0"/>
                        <a:t>&amp;</a:t>
                      </a:r>
                      <a:endParaRPr kumimoji="1" lang="ja-JP" altLang="en-US" dirty="0"/>
                    </a:p>
                  </a:txBody>
                  <a:tcPr anchor="ctr"/>
                </a:tc>
                <a:tc>
                  <a:txBody>
                    <a:bodyPr/>
                    <a:lstStyle/>
                    <a:p>
                      <a:pPr algn="l"/>
                      <a:r>
                        <a:rPr kumimoji="1" lang="ja-JP" altLang="en-US" dirty="0" smtClean="0"/>
                        <a:t>アンパサンド</a:t>
                      </a:r>
                      <a:endParaRPr kumimoji="1" lang="en-US" altLang="ja-JP" dirty="0" smtClean="0"/>
                    </a:p>
                  </a:txBody>
                  <a:tcPr anchor="ctr"/>
                </a:tc>
                <a:tc>
                  <a:txBody>
                    <a:bodyPr/>
                    <a:lstStyle/>
                    <a:p>
                      <a:r>
                        <a:rPr kumimoji="1" lang="ja-JP" altLang="en-US" dirty="0" smtClean="0"/>
                        <a:t>複数の文字列を結合して、</a:t>
                      </a:r>
                      <a:r>
                        <a:rPr kumimoji="1" lang="en-US" altLang="ja-JP" dirty="0" smtClean="0"/>
                        <a:t>1</a:t>
                      </a:r>
                      <a:r>
                        <a:rPr kumimoji="1" lang="ja-JP" altLang="en-US" dirty="0" smtClean="0"/>
                        <a:t>つの文字列として表示する</a:t>
                      </a:r>
                      <a:endParaRPr kumimoji="1" lang="ja-JP" altLang="en-US" dirty="0"/>
                    </a:p>
                  </a:txBody>
                  <a:tcPr/>
                </a:tc>
                <a:tc>
                  <a:txBody>
                    <a:bodyPr/>
                    <a:lstStyle/>
                    <a:p>
                      <a:r>
                        <a:rPr kumimoji="1" lang="en-US" altLang="ja-JP" dirty="0" smtClean="0"/>
                        <a:t>=“</a:t>
                      </a:r>
                      <a:r>
                        <a:rPr kumimoji="1" lang="ja-JP" altLang="en-US" dirty="0" smtClean="0"/>
                        <a:t>東</a:t>
                      </a:r>
                      <a:r>
                        <a:rPr kumimoji="1" lang="en-US" altLang="ja-JP" dirty="0" smtClean="0"/>
                        <a:t>”&amp;”</a:t>
                      </a:r>
                      <a:r>
                        <a:rPr kumimoji="1" lang="ja-JP" altLang="en-US" dirty="0" smtClean="0"/>
                        <a:t>西</a:t>
                      </a:r>
                      <a:r>
                        <a:rPr kumimoji="1" lang="en-US" altLang="ja-JP" dirty="0" smtClean="0"/>
                        <a:t>”</a:t>
                      </a:r>
                      <a:endParaRPr kumimoji="1" lang="ja-JP" altLang="en-US" dirty="0"/>
                    </a:p>
                  </a:txBody>
                  <a:tcPr/>
                </a:tc>
              </a:tr>
            </a:tbl>
          </a:graphicData>
        </a:graphic>
      </p:graphicFrame>
      <p:sp>
        <p:nvSpPr>
          <p:cNvPr id="5" name="テキスト ボックス 4"/>
          <p:cNvSpPr txBox="1"/>
          <p:nvPr/>
        </p:nvSpPr>
        <p:spPr>
          <a:xfrm>
            <a:off x="457200" y="2714620"/>
            <a:ext cx="8229600" cy="36933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ja-JP" altLang="en-US" dirty="0" smtClean="0"/>
              <a:t>数式で使用するときは、半角で入力する。</a:t>
            </a:r>
            <a:endParaRPr kumimoji="1" lang="ja-JP" altLang="en-US" dirty="0"/>
          </a:p>
        </p:txBody>
      </p:sp>
      <p:sp>
        <p:nvSpPr>
          <p:cNvPr id="6" name="日付プレースホルダ 5"/>
          <p:cNvSpPr>
            <a:spLocks noGrp="1"/>
          </p:cNvSpPr>
          <p:nvPr>
            <p:ph type="dt" sz="half" idx="10"/>
          </p:nvPr>
        </p:nvSpPr>
        <p:spPr/>
        <p:txBody>
          <a:bodyPr/>
          <a:lstStyle/>
          <a:p>
            <a:fld id="{DAD66116-F4B4-449C-88B6-062F6627A4DD}" type="datetime1">
              <a:rPr kumimoji="1" lang="ja-JP" altLang="en-US" smtClean="0"/>
              <a:pPr/>
              <a:t>2010/5/20</a:t>
            </a:fld>
            <a:endParaRPr kumimoji="1" lang="ja-JP" altLang="en-US"/>
          </a:p>
        </p:txBody>
      </p:sp>
      <p:sp>
        <p:nvSpPr>
          <p:cNvPr id="7" name="スライド番号プレースホルダ 6"/>
          <p:cNvSpPr>
            <a:spLocks noGrp="1"/>
          </p:cNvSpPr>
          <p:nvPr>
            <p:ph type="sldNum" sz="quarter" idx="12"/>
          </p:nvPr>
        </p:nvSpPr>
        <p:spPr/>
        <p:txBody>
          <a:bodyPr/>
          <a:lstStyle/>
          <a:p>
            <a:fld id="{E7C0BDDF-823E-4117-AFCC-1FE62EE9C807}" type="slidenum">
              <a:rPr kumimoji="1" lang="ja-JP" altLang="en-US" smtClean="0"/>
              <a:pPr/>
              <a:t>17</a:t>
            </a:fld>
            <a:endParaRPr kumimoji="1" lang="ja-JP" altLang="en-US"/>
          </a:p>
        </p:txBody>
      </p:sp>
      <p:sp>
        <p:nvSpPr>
          <p:cNvPr id="8" name="フッター プレースホルダ 7"/>
          <p:cNvSpPr>
            <a:spLocks noGrp="1"/>
          </p:cNvSpPr>
          <p:nvPr>
            <p:ph type="ftr" sz="quarter" idx="11"/>
          </p:nvPr>
        </p:nvSpPr>
        <p:spPr/>
        <p:txBody>
          <a:bodyPr/>
          <a:lstStyle/>
          <a:p>
            <a:r>
              <a:rPr kumimoji="1" lang="en-US" altLang="ja-JP" smtClean="0"/>
              <a:t>SystemKOMACO</a:t>
            </a:r>
            <a:endParaRPr kumimoji="1" lang="ja-JP" altLang="en-US"/>
          </a:p>
        </p:txBody>
      </p:sp>
      <p:sp>
        <p:nvSpPr>
          <p:cNvPr id="9" name="テキスト ボックス 8"/>
          <p:cNvSpPr txBox="1"/>
          <p:nvPr/>
        </p:nvSpPr>
        <p:spPr>
          <a:xfrm>
            <a:off x="493017" y="4643446"/>
            <a:ext cx="8208000"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buClr>
                <a:schemeClr val="accent1"/>
              </a:buClr>
              <a:buFont typeface="Wingdings" pitchFamily="2" charset="2"/>
              <a:buChar char="l"/>
            </a:pPr>
            <a:r>
              <a:rPr lang="ja-JP" altLang="en-US" dirty="0" smtClean="0"/>
              <a:t>練習</a:t>
            </a:r>
            <a:r>
              <a:rPr lang="en-US" altLang="ja-JP" dirty="0" smtClean="0"/>
              <a:t>2</a:t>
            </a:r>
            <a:r>
              <a:rPr lang="ja-JP" altLang="en-US" dirty="0" smtClean="0"/>
              <a:t>　あなたの姓名を、セル</a:t>
            </a:r>
            <a:r>
              <a:rPr lang="en-US" altLang="ja-JP" dirty="0" smtClean="0"/>
              <a:t>A1</a:t>
            </a:r>
            <a:r>
              <a:rPr lang="ja-JP" altLang="en-US" dirty="0" smtClean="0"/>
              <a:t>に「姓」、</a:t>
            </a:r>
            <a:r>
              <a:rPr lang="en-US" altLang="ja-JP" dirty="0" smtClean="0"/>
              <a:t>B1</a:t>
            </a:r>
            <a:r>
              <a:rPr lang="ja-JP" altLang="en-US" dirty="0" smtClean="0"/>
              <a:t>に「名」を入力してください。</a:t>
            </a:r>
            <a:endParaRPr lang="en-US" altLang="ja-JP" dirty="0" smtClean="0"/>
          </a:p>
          <a:p>
            <a:pPr>
              <a:buClr>
                <a:schemeClr val="accent1"/>
              </a:buClr>
              <a:buFont typeface="Wingdings" pitchFamily="2" charset="2"/>
              <a:buChar char="l"/>
            </a:pPr>
            <a:r>
              <a:rPr kumimoji="1" lang="ja-JP" altLang="en-US" dirty="0" smtClean="0"/>
              <a:t>セル</a:t>
            </a:r>
            <a:r>
              <a:rPr kumimoji="1" lang="en-US" altLang="ja-JP" dirty="0" smtClean="0"/>
              <a:t>C1</a:t>
            </a:r>
            <a:r>
              <a:rPr kumimoji="1" lang="ja-JP" altLang="en-US" dirty="0" smtClean="0"/>
              <a:t>に「</a:t>
            </a:r>
            <a:r>
              <a:rPr lang="en-US" altLang="ja-JP" dirty="0" smtClean="0"/>
              <a:t>=A1&amp;B1</a:t>
            </a:r>
            <a:r>
              <a:rPr lang="ja-JP" altLang="en-US" dirty="0" smtClean="0"/>
              <a:t>」と入力してください。</a:t>
            </a:r>
            <a:endParaRPr kumimoji="1" lang="ja-JP" altLang="en-US" dirty="0"/>
          </a:p>
        </p:txBody>
      </p:sp>
      <p:sp>
        <p:nvSpPr>
          <p:cNvPr id="10" name="テキスト ボックス 9"/>
          <p:cNvSpPr txBox="1"/>
          <p:nvPr/>
        </p:nvSpPr>
        <p:spPr>
          <a:xfrm>
            <a:off x="493017" y="3857628"/>
            <a:ext cx="8208000"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buClr>
                <a:schemeClr val="accent1"/>
              </a:buClr>
              <a:buFont typeface="Wingdings" pitchFamily="2" charset="2"/>
              <a:buChar char="l"/>
            </a:pPr>
            <a:r>
              <a:rPr lang="ja-JP" altLang="en-US" dirty="0" smtClean="0"/>
              <a:t>練習</a:t>
            </a:r>
            <a:r>
              <a:rPr lang="en-US" altLang="ja-JP" dirty="0" smtClean="0"/>
              <a:t>1</a:t>
            </a:r>
            <a:r>
              <a:rPr lang="ja-JP" altLang="en-US" dirty="0" smtClean="0"/>
              <a:t>　新しい</a:t>
            </a:r>
            <a:r>
              <a:rPr lang="en-US" altLang="ja-JP" dirty="0" smtClean="0"/>
              <a:t>Sheet</a:t>
            </a:r>
            <a:r>
              <a:rPr lang="ja-JP" altLang="en-US" dirty="0" smtClean="0"/>
              <a:t>を</a:t>
            </a:r>
            <a:r>
              <a:rPr lang="en-US" altLang="ja-JP" dirty="0" smtClean="0"/>
              <a:t>Sheet1</a:t>
            </a:r>
            <a:r>
              <a:rPr lang="ja-JP" altLang="en-US" dirty="0" smtClean="0"/>
              <a:t>の右側に挿入し、シートの名前を「文字列演算子」と変更してください。</a:t>
            </a:r>
            <a:endParaRPr lang="en-US" altLang="ja-JP" dirty="0" smtClean="0"/>
          </a:p>
        </p:txBody>
      </p:sp>
      <p:sp>
        <p:nvSpPr>
          <p:cNvPr id="11" name="テキスト ボックス 10"/>
          <p:cNvSpPr txBox="1"/>
          <p:nvPr/>
        </p:nvSpPr>
        <p:spPr>
          <a:xfrm>
            <a:off x="493017" y="5425875"/>
            <a:ext cx="820800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buClr>
                <a:schemeClr val="accent1"/>
              </a:buClr>
              <a:buFont typeface="Wingdings" pitchFamily="2" charset="2"/>
              <a:buChar char="l"/>
            </a:pPr>
            <a:r>
              <a:rPr lang="ja-JP" altLang="en-US" dirty="0" smtClean="0"/>
              <a:t>練習</a:t>
            </a:r>
            <a:r>
              <a:rPr lang="en-US" altLang="ja-JP" dirty="0" smtClean="0"/>
              <a:t>3</a:t>
            </a:r>
            <a:r>
              <a:rPr lang="ja-JP" altLang="en-US" dirty="0" smtClean="0"/>
              <a:t>　あなたの姓名を、セル</a:t>
            </a:r>
            <a:r>
              <a:rPr lang="en-US" altLang="ja-JP" dirty="0" smtClean="0"/>
              <a:t>D1</a:t>
            </a:r>
            <a:r>
              <a:rPr lang="ja-JP" altLang="en-US" dirty="0" smtClean="0"/>
              <a:t>に「</a:t>
            </a:r>
            <a:r>
              <a:rPr lang="en-US" altLang="ja-JP" dirty="0" smtClean="0"/>
              <a:t>=“</a:t>
            </a:r>
            <a:r>
              <a:rPr lang="ja-JP" altLang="en-US" dirty="0" smtClean="0"/>
              <a:t>姓</a:t>
            </a:r>
            <a:r>
              <a:rPr lang="en-US" altLang="ja-JP" dirty="0" smtClean="0"/>
              <a:t>”&amp;”</a:t>
            </a:r>
            <a:r>
              <a:rPr lang="ja-JP" altLang="en-US" dirty="0" smtClean="0"/>
              <a:t>名</a:t>
            </a:r>
            <a:r>
              <a:rPr lang="en-US" altLang="ja-JP" dirty="0" smtClean="0"/>
              <a:t>”</a:t>
            </a:r>
            <a:r>
              <a:rPr lang="ja-JP" altLang="en-US" dirty="0" smtClean="0"/>
              <a:t>」と入力してください。</a:t>
            </a:r>
            <a:endParaRPr lang="en-US" altLang="ja-JP" dirty="0" smtClean="0"/>
          </a:p>
        </p:txBody>
      </p:sp>
      <p:sp>
        <p:nvSpPr>
          <p:cNvPr id="12" name="テキスト ボックス 11"/>
          <p:cNvSpPr txBox="1"/>
          <p:nvPr/>
        </p:nvSpPr>
        <p:spPr>
          <a:xfrm>
            <a:off x="493017" y="5917188"/>
            <a:ext cx="820800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buClr>
                <a:schemeClr val="accent1"/>
              </a:buClr>
              <a:buFont typeface="Wingdings" pitchFamily="2" charset="2"/>
              <a:buChar char="l"/>
            </a:pPr>
            <a:r>
              <a:rPr lang="ja-JP" altLang="en-US" dirty="0" smtClean="0"/>
              <a:t>練習</a:t>
            </a:r>
            <a:r>
              <a:rPr lang="en-US" altLang="ja-JP" dirty="0" smtClean="0"/>
              <a:t>4</a:t>
            </a:r>
            <a:r>
              <a:rPr lang="ja-JP" altLang="en-US" dirty="0" smtClean="0"/>
              <a:t>　あなたの姓名を、セル</a:t>
            </a:r>
            <a:r>
              <a:rPr lang="en-US" altLang="ja-JP" dirty="0" smtClean="0"/>
              <a:t>D1</a:t>
            </a:r>
            <a:r>
              <a:rPr lang="ja-JP" altLang="en-US" dirty="0" smtClean="0"/>
              <a:t>に「</a:t>
            </a:r>
            <a:r>
              <a:rPr lang="en-US" altLang="ja-JP" dirty="0" smtClean="0"/>
              <a:t>=“</a:t>
            </a:r>
            <a:r>
              <a:rPr lang="ja-JP" altLang="en-US" dirty="0" smtClean="0"/>
              <a:t>姓</a:t>
            </a:r>
            <a:r>
              <a:rPr lang="en-US" altLang="ja-JP" dirty="0" smtClean="0"/>
              <a:t>”+”</a:t>
            </a:r>
            <a:r>
              <a:rPr lang="ja-JP" altLang="en-US" dirty="0" smtClean="0"/>
              <a:t>名</a:t>
            </a:r>
            <a:r>
              <a:rPr lang="en-US" altLang="ja-JP" dirty="0" smtClean="0"/>
              <a:t>”</a:t>
            </a:r>
            <a:r>
              <a:rPr lang="ja-JP" altLang="en-US" dirty="0" smtClean="0"/>
              <a:t>」と入力してください。</a:t>
            </a:r>
            <a:endParaRPr lang="en-US" altLang="ja-JP" dirty="0" smtClean="0"/>
          </a:p>
        </p:txBody>
      </p:sp>
      <p:sp>
        <p:nvSpPr>
          <p:cNvPr id="13" name="テキスト ボックス 12"/>
          <p:cNvSpPr txBox="1"/>
          <p:nvPr/>
        </p:nvSpPr>
        <p:spPr>
          <a:xfrm>
            <a:off x="456304" y="3202544"/>
            <a:ext cx="8229600" cy="369332"/>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en-US" altLang="ja-JP" dirty="0" smtClean="0"/>
              <a:t>CONCATENATE</a:t>
            </a:r>
            <a:r>
              <a:rPr lang="ja-JP" altLang="en-US" dirty="0" smtClean="0"/>
              <a:t>関数を使用方法もある。</a:t>
            </a:r>
            <a:r>
              <a:rPr lang="en-US" altLang="ja-JP" dirty="0" smtClean="0"/>
              <a:t>=CONCATENATE(</a:t>
            </a:r>
            <a:r>
              <a:rPr lang="ja-JP" altLang="en-US" dirty="0" smtClean="0"/>
              <a:t>文字列</a:t>
            </a:r>
            <a:r>
              <a:rPr lang="en-US" altLang="ja-JP" dirty="0" smtClean="0"/>
              <a:t>1,</a:t>
            </a:r>
            <a:r>
              <a:rPr lang="ja-JP" altLang="en-US" dirty="0" smtClean="0"/>
              <a:t>・・・</a:t>
            </a:r>
            <a:r>
              <a:rPr lang="en-US" altLang="ja-JP" dirty="0" smtClean="0"/>
              <a:t>,</a:t>
            </a:r>
            <a:r>
              <a:rPr lang="ja-JP" altLang="en-US" dirty="0" smtClean="0"/>
              <a:t>文字列</a:t>
            </a:r>
            <a:r>
              <a:rPr lang="en-US" altLang="ja-JP" dirty="0" smtClean="0"/>
              <a:t>30)</a:t>
            </a:r>
            <a:endParaRPr kumimoji="1" lang="ja-JP" alt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style>
          <a:lnRef idx="1">
            <a:schemeClr val="accent5"/>
          </a:lnRef>
          <a:fillRef idx="3">
            <a:schemeClr val="accent5"/>
          </a:fillRef>
          <a:effectRef idx="2">
            <a:schemeClr val="accent5"/>
          </a:effectRef>
          <a:fontRef idx="minor">
            <a:schemeClr val="lt1"/>
          </a:fontRef>
        </p:style>
        <p:txBody>
          <a:bodyPr/>
          <a:lstStyle/>
          <a:p>
            <a:r>
              <a:rPr kumimoji="1" lang="ja-JP" altLang="en-US" dirty="0" smtClean="0"/>
              <a:t>参照演算子</a:t>
            </a:r>
            <a:endParaRPr kumimoji="1" lang="ja-JP" altLang="en-US" dirty="0"/>
          </a:p>
        </p:txBody>
      </p:sp>
      <p:graphicFrame>
        <p:nvGraphicFramePr>
          <p:cNvPr id="4" name="コンテンツ プレースホルダ 3"/>
          <p:cNvGraphicFramePr>
            <a:graphicFrameLocks noGrp="1"/>
          </p:cNvGraphicFramePr>
          <p:nvPr>
            <p:ph idx="1"/>
          </p:nvPr>
        </p:nvGraphicFramePr>
        <p:xfrm>
          <a:off x="457200" y="1600200"/>
          <a:ext cx="8316000" cy="2565400"/>
        </p:xfrm>
        <a:graphic>
          <a:graphicData uri="http://schemas.openxmlformats.org/drawingml/2006/table">
            <a:tbl>
              <a:tblPr firstRow="1" bandRow="1">
                <a:tableStyleId>{5C22544A-7EE6-4342-B048-85BDC9FD1C3A}</a:tableStyleId>
              </a:tblPr>
              <a:tblGrid>
                <a:gridCol w="936000"/>
                <a:gridCol w="1630909"/>
                <a:gridCol w="3240000"/>
                <a:gridCol w="2509091"/>
              </a:tblGrid>
              <a:tr h="370840">
                <a:tc>
                  <a:txBody>
                    <a:bodyPr/>
                    <a:lstStyle/>
                    <a:p>
                      <a:pPr algn="ctr"/>
                      <a:r>
                        <a:rPr kumimoji="1" lang="ja-JP" altLang="en-US" dirty="0" smtClean="0"/>
                        <a:t>種類</a:t>
                      </a:r>
                      <a:endParaRPr kumimoji="1" lang="ja-JP" altLang="en-US" dirty="0"/>
                    </a:p>
                  </a:txBody>
                  <a:tcPr anchor="ctr"/>
                </a:tc>
                <a:tc>
                  <a:txBody>
                    <a:bodyPr/>
                    <a:lstStyle/>
                    <a:p>
                      <a:pPr algn="ctr"/>
                      <a:r>
                        <a:rPr kumimoji="1" lang="ja-JP" altLang="en-US" dirty="0" smtClean="0"/>
                        <a:t>読み方</a:t>
                      </a:r>
                      <a:endParaRPr kumimoji="1" lang="ja-JP" altLang="en-US" dirty="0"/>
                    </a:p>
                  </a:txBody>
                  <a:tcPr anchor="ctr"/>
                </a:tc>
                <a:tc>
                  <a:txBody>
                    <a:bodyPr/>
                    <a:lstStyle/>
                    <a:p>
                      <a:pPr algn="ctr"/>
                      <a:r>
                        <a:rPr kumimoji="1" lang="ja-JP" altLang="en-US" dirty="0" smtClean="0"/>
                        <a:t>演算子の動き</a:t>
                      </a:r>
                      <a:endParaRPr kumimoji="1" lang="ja-JP" altLang="en-US" dirty="0"/>
                    </a:p>
                  </a:txBody>
                  <a:tcPr anchor="ctr"/>
                </a:tc>
                <a:tc>
                  <a:txBody>
                    <a:bodyPr/>
                    <a:lstStyle/>
                    <a:p>
                      <a:pPr algn="ctr"/>
                      <a:r>
                        <a:rPr kumimoji="1" lang="ja-JP" altLang="en-US" dirty="0" smtClean="0"/>
                        <a:t>使い方</a:t>
                      </a:r>
                      <a:endParaRPr kumimoji="1" lang="ja-JP" altLang="en-US" dirty="0"/>
                    </a:p>
                  </a:txBody>
                  <a:tcPr anchor="ctr"/>
                </a:tc>
              </a:tr>
              <a:tr h="370840">
                <a:tc>
                  <a:txBody>
                    <a:bodyPr/>
                    <a:lstStyle/>
                    <a:p>
                      <a:pPr lvl="0" algn="ctr"/>
                      <a:r>
                        <a:rPr kumimoji="1" lang="en-US" altLang="ja-JP" dirty="0" smtClean="0"/>
                        <a:t>,</a:t>
                      </a:r>
                      <a:endParaRPr kumimoji="1" lang="ja-JP" altLang="en-US" dirty="0"/>
                    </a:p>
                  </a:txBody>
                  <a:tcPr anchor="ctr"/>
                </a:tc>
                <a:tc>
                  <a:txBody>
                    <a:bodyPr/>
                    <a:lstStyle/>
                    <a:p>
                      <a:pPr algn="l"/>
                      <a:r>
                        <a:rPr kumimoji="1" lang="ja-JP" altLang="en-US" dirty="0" smtClean="0"/>
                        <a:t>カンマ（コンマ）</a:t>
                      </a:r>
                      <a:endParaRPr kumimoji="1" lang="ja-JP" altLang="en-US" dirty="0"/>
                    </a:p>
                  </a:txBody>
                  <a:tcPr anchor="ctr"/>
                </a:tc>
                <a:tc>
                  <a:txBody>
                    <a:bodyPr/>
                    <a:lstStyle/>
                    <a:p>
                      <a:r>
                        <a:rPr kumimoji="1" lang="ja-JP" altLang="en-US" dirty="0" smtClean="0"/>
                        <a:t>隣接しない複数のセル範囲を参照する</a:t>
                      </a:r>
                      <a:endParaRPr kumimoji="1" lang="ja-JP" altLang="en-US" dirty="0"/>
                    </a:p>
                  </a:txBody>
                  <a:tcPr/>
                </a:tc>
                <a:tc>
                  <a:txBody>
                    <a:bodyPr/>
                    <a:lstStyle/>
                    <a:p>
                      <a:r>
                        <a:rPr kumimoji="1" lang="en-US" altLang="ja-JP" dirty="0" smtClean="0"/>
                        <a:t>A1,A3,B5</a:t>
                      </a:r>
                    </a:p>
                    <a:p>
                      <a:r>
                        <a:rPr kumimoji="1" lang="en-US" altLang="ja-JP" dirty="0" smtClean="0"/>
                        <a:t>=SUM(A1,A2,A3)</a:t>
                      </a:r>
                      <a:endParaRPr kumimoji="1" lang="ja-JP" altLang="en-US" dirty="0"/>
                    </a:p>
                  </a:txBody>
                  <a:tcPr/>
                </a:tc>
              </a:tr>
              <a:tr h="370840">
                <a:tc>
                  <a:txBody>
                    <a:bodyPr/>
                    <a:lstStyle/>
                    <a:p>
                      <a:pPr lvl="0" algn="ctr"/>
                      <a:r>
                        <a:rPr kumimoji="1" lang="en-US" altLang="ja-JP" dirty="0" smtClean="0"/>
                        <a:t>:</a:t>
                      </a:r>
                    </a:p>
                  </a:txBody>
                  <a:tcPr anchor="ctr"/>
                </a:tc>
                <a:tc>
                  <a:txBody>
                    <a:bodyPr/>
                    <a:lstStyle/>
                    <a:p>
                      <a:pPr algn="l"/>
                      <a:r>
                        <a:rPr kumimoji="1" lang="ja-JP" altLang="en-US" dirty="0" smtClean="0"/>
                        <a:t>コロン</a:t>
                      </a:r>
                      <a:endParaRPr kumimoji="1" lang="ja-JP" altLang="en-US"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隣接する複数のセル範囲を参照する</a:t>
                      </a:r>
                      <a:endParaRPr kumimoji="1" lang="ja-JP"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A1:A5</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=SUM(A1:A3,B1:B3)</a:t>
                      </a:r>
                      <a:endParaRPr kumimoji="1" lang="ja-JP" altLang="en-US" dirty="0"/>
                    </a:p>
                  </a:txBody>
                  <a:tcPr/>
                </a:tc>
              </a:tr>
              <a:tr h="370840">
                <a:tc>
                  <a:txBody>
                    <a:bodyPr/>
                    <a:lstStyle/>
                    <a:p>
                      <a:pPr lvl="0" algn="ctr"/>
                      <a:r>
                        <a:rPr kumimoji="1" lang="en-US" altLang="ja-JP" dirty="0" smtClean="0">
                          <a:solidFill>
                            <a:schemeClr val="accent1"/>
                          </a:solidFill>
                        </a:rPr>
                        <a:t>_</a:t>
                      </a:r>
                    </a:p>
                  </a:txBody>
                  <a:tcPr anchor="ctr"/>
                </a:tc>
                <a:tc>
                  <a:txBody>
                    <a:bodyPr/>
                    <a:lstStyle/>
                    <a:p>
                      <a:pPr algn="l"/>
                      <a:r>
                        <a:rPr kumimoji="1" lang="ja-JP" altLang="en-US" dirty="0" smtClean="0"/>
                        <a:t>スペース</a:t>
                      </a:r>
                      <a:r>
                        <a:rPr kumimoji="1" lang="en-US" altLang="ja-JP" dirty="0" smtClean="0"/>
                        <a:t>1</a:t>
                      </a:r>
                      <a:r>
                        <a:rPr kumimoji="1" lang="ja-JP" altLang="en-US" dirty="0" smtClean="0"/>
                        <a:t>つ</a:t>
                      </a:r>
                      <a:endParaRPr kumimoji="1" lang="ja-JP" altLang="en-US"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共通部分を示す参照演算子。</a:t>
                      </a:r>
                      <a:r>
                        <a:rPr kumimoji="1" lang="en-US" altLang="ja-JP" dirty="0" smtClean="0"/>
                        <a:t>2 </a:t>
                      </a:r>
                      <a:r>
                        <a:rPr kumimoji="1" lang="ja-JP" altLang="en-US" dirty="0" smtClean="0"/>
                        <a:t>つの参照に共通するセル参照を作成する</a:t>
                      </a:r>
                      <a:endParaRPr kumimoji="1" lang="ja-JP"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B7:D7 C6:C8</a:t>
                      </a:r>
                      <a:endParaRPr kumimoji="1" lang="ja-JP" altLang="en-US" dirty="0"/>
                    </a:p>
                  </a:txBody>
                  <a:tcPr/>
                </a:tc>
              </a:tr>
            </a:tbl>
          </a:graphicData>
        </a:graphic>
      </p:graphicFrame>
      <p:sp>
        <p:nvSpPr>
          <p:cNvPr id="5" name="テキスト ボックス 4"/>
          <p:cNvSpPr txBox="1"/>
          <p:nvPr/>
        </p:nvSpPr>
        <p:spPr>
          <a:xfrm>
            <a:off x="457200" y="4572008"/>
            <a:ext cx="8229600" cy="36933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ja-JP" altLang="en-US" dirty="0" smtClean="0"/>
              <a:t>数式で使用するときは、半角で入力する。</a:t>
            </a:r>
            <a:endParaRPr kumimoji="1" lang="ja-JP" altLang="en-US" dirty="0"/>
          </a:p>
        </p:txBody>
      </p:sp>
      <p:sp>
        <p:nvSpPr>
          <p:cNvPr id="6" name="日付プレースホルダ 5"/>
          <p:cNvSpPr>
            <a:spLocks noGrp="1"/>
          </p:cNvSpPr>
          <p:nvPr>
            <p:ph type="dt" sz="half" idx="10"/>
          </p:nvPr>
        </p:nvSpPr>
        <p:spPr/>
        <p:txBody>
          <a:bodyPr/>
          <a:lstStyle/>
          <a:p>
            <a:fld id="{7053C4C0-2C28-47BD-B0FB-06EF804CFA5B}" type="datetime1">
              <a:rPr kumimoji="1" lang="ja-JP" altLang="en-US" smtClean="0"/>
              <a:pPr/>
              <a:t>2010/5/20</a:t>
            </a:fld>
            <a:endParaRPr kumimoji="1" lang="ja-JP" altLang="en-US"/>
          </a:p>
        </p:txBody>
      </p:sp>
      <p:sp>
        <p:nvSpPr>
          <p:cNvPr id="7" name="スライド番号プレースホルダ 6"/>
          <p:cNvSpPr>
            <a:spLocks noGrp="1"/>
          </p:cNvSpPr>
          <p:nvPr>
            <p:ph type="sldNum" sz="quarter" idx="12"/>
          </p:nvPr>
        </p:nvSpPr>
        <p:spPr/>
        <p:txBody>
          <a:bodyPr/>
          <a:lstStyle/>
          <a:p>
            <a:fld id="{E7C0BDDF-823E-4117-AFCC-1FE62EE9C807}" type="slidenum">
              <a:rPr kumimoji="1" lang="ja-JP" altLang="en-US" smtClean="0"/>
              <a:pPr/>
              <a:t>18</a:t>
            </a:fld>
            <a:endParaRPr kumimoji="1" lang="ja-JP" altLang="en-US"/>
          </a:p>
        </p:txBody>
      </p:sp>
      <p:sp>
        <p:nvSpPr>
          <p:cNvPr id="8" name="フッター プレースホルダ 7"/>
          <p:cNvSpPr>
            <a:spLocks noGrp="1"/>
          </p:cNvSpPr>
          <p:nvPr>
            <p:ph type="ftr" sz="quarter" idx="11"/>
          </p:nvPr>
        </p:nvSpPr>
        <p:spPr/>
        <p:txBody>
          <a:bodyPr/>
          <a:lstStyle/>
          <a:p>
            <a:r>
              <a:rPr kumimoji="1" lang="en-US" altLang="ja-JP" smtClean="0"/>
              <a:t>SystemKOMACO</a:t>
            </a:r>
            <a:endParaRPr kumimoji="1" lang="ja-JP" altLang="en-US"/>
          </a:p>
        </p:txBody>
      </p:sp>
      <p:sp>
        <p:nvSpPr>
          <p:cNvPr id="9" name="テキスト ボックス 8"/>
          <p:cNvSpPr txBox="1"/>
          <p:nvPr/>
        </p:nvSpPr>
        <p:spPr>
          <a:xfrm>
            <a:off x="486000" y="5068685"/>
            <a:ext cx="820800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buClr>
                <a:schemeClr val="accent1"/>
              </a:buClr>
              <a:buFont typeface="Wingdings" pitchFamily="2" charset="2"/>
              <a:buChar char="l"/>
            </a:pPr>
            <a:r>
              <a:rPr lang="ja-JP" altLang="en-US" dirty="0" smtClean="0"/>
              <a:t>練習　ドキュメントにある「参照演算子練習</a:t>
            </a:r>
            <a:r>
              <a:rPr lang="en-US" altLang="ja-JP" dirty="0" smtClean="0"/>
              <a:t>.xls</a:t>
            </a:r>
            <a:r>
              <a:rPr lang="ja-JP" altLang="en-US" dirty="0" smtClean="0"/>
              <a:t>」を開き、設問に答えてください。</a:t>
            </a:r>
            <a:endParaRPr kumimoji="1" lang="ja-JP" alt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style>
          <a:lnRef idx="1">
            <a:schemeClr val="accent5"/>
          </a:lnRef>
          <a:fillRef idx="3">
            <a:schemeClr val="accent5"/>
          </a:fillRef>
          <a:effectRef idx="2">
            <a:schemeClr val="accent5"/>
          </a:effectRef>
          <a:fontRef idx="minor">
            <a:schemeClr val="lt1"/>
          </a:fontRef>
        </p:style>
        <p:txBody>
          <a:bodyPr/>
          <a:lstStyle/>
          <a:p>
            <a:r>
              <a:rPr kumimoji="1" lang="ja-JP" altLang="en-US" dirty="0" smtClean="0"/>
              <a:t>かっこの種類と読み方</a:t>
            </a:r>
            <a:endParaRPr kumimoji="1" lang="ja-JP" altLang="en-US" dirty="0"/>
          </a:p>
        </p:txBody>
      </p:sp>
      <p:graphicFrame>
        <p:nvGraphicFramePr>
          <p:cNvPr id="4" name="コンテンツ プレースホルダ 3"/>
          <p:cNvGraphicFramePr>
            <a:graphicFrameLocks noGrp="1"/>
          </p:cNvGraphicFramePr>
          <p:nvPr>
            <p:ph idx="1"/>
          </p:nvPr>
        </p:nvGraphicFramePr>
        <p:xfrm>
          <a:off x="457200" y="1600200"/>
          <a:ext cx="8280000" cy="2595880"/>
        </p:xfrm>
        <a:graphic>
          <a:graphicData uri="http://schemas.openxmlformats.org/drawingml/2006/table">
            <a:tbl>
              <a:tblPr firstRow="1" bandRow="1">
                <a:tableStyleId>{5C22544A-7EE6-4342-B048-85BDC9FD1C3A}</a:tableStyleId>
              </a:tblPr>
              <a:tblGrid>
                <a:gridCol w="2340000"/>
                <a:gridCol w="2340000"/>
                <a:gridCol w="3600000"/>
              </a:tblGrid>
              <a:tr h="370840">
                <a:tc>
                  <a:txBody>
                    <a:bodyPr/>
                    <a:lstStyle/>
                    <a:p>
                      <a:pPr algn="ctr"/>
                      <a:r>
                        <a:rPr kumimoji="1" lang="ja-JP" altLang="en-US" dirty="0" smtClean="0"/>
                        <a:t>種類</a:t>
                      </a:r>
                      <a:endParaRPr kumimoji="1" lang="ja-JP" altLang="en-US" dirty="0"/>
                    </a:p>
                  </a:txBody>
                  <a:tcPr anchor="ctr"/>
                </a:tc>
                <a:tc>
                  <a:txBody>
                    <a:bodyPr/>
                    <a:lstStyle/>
                    <a:p>
                      <a:pPr algn="ctr"/>
                      <a:r>
                        <a:rPr kumimoji="1" lang="ja-JP" altLang="en-US" dirty="0" smtClean="0"/>
                        <a:t>読み方</a:t>
                      </a:r>
                      <a:endParaRPr kumimoji="1" lang="ja-JP" altLang="en-US" dirty="0"/>
                    </a:p>
                  </a:txBody>
                  <a:tcPr anchor="ctr"/>
                </a:tc>
                <a:tc>
                  <a:txBody>
                    <a:bodyPr/>
                    <a:lstStyle/>
                    <a:p>
                      <a:pPr algn="ctr"/>
                      <a:r>
                        <a:rPr kumimoji="1" lang="ja-JP" altLang="en-US" dirty="0" smtClean="0"/>
                        <a:t>主な使い方</a:t>
                      </a:r>
                      <a:endParaRPr kumimoji="1" lang="ja-JP" altLang="en-US" dirty="0"/>
                    </a:p>
                  </a:txBody>
                  <a:tcPr anchor="ctr"/>
                </a:tc>
              </a:tr>
              <a:tr h="370840">
                <a:tc>
                  <a:txBody>
                    <a:bodyPr/>
                    <a:lstStyle/>
                    <a:p>
                      <a:pPr lvl="1" algn="l"/>
                      <a:r>
                        <a:rPr kumimoji="1" lang="en-US" altLang="ja-JP" dirty="0" smtClean="0"/>
                        <a:t>(</a:t>
                      </a:r>
                      <a:endParaRPr kumimoji="1" lang="ja-JP" altLang="en-US" dirty="0"/>
                    </a:p>
                  </a:txBody>
                  <a:tcPr anchor="ctr"/>
                </a:tc>
                <a:tc>
                  <a:txBody>
                    <a:bodyPr/>
                    <a:lstStyle/>
                    <a:p>
                      <a:pPr algn="l"/>
                      <a:r>
                        <a:rPr kumimoji="1" lang="ja-JP" altLang="en-US" dirty="0" smtClean="0"/>
                        <a:t>始め小かっこ（括弧）</a:t>
                      </a:r>
                      <a:endParaRPr kumimoji="1" lang="ja-JP" altLang="en-US" dirty="0"/>
                    </a:p>
                  </a:txBody>
                  <a:tcPr anchor="ctr"/>
                </a:tc>
                <a:tc rowSpan="2">
                  <a:txBody>
                    <a:bodyPr/>
                    <a:lstStyle/>
                    <a:p>
                      <a:r>
                        <a:rPr kumimoji="1" lang="ja-JP" altLang="en-US" dirty="0" smtClean="0"/>
                        <a:t>数式の引数指定や計算順序を指定する</a:t>
                      </a:r>
                      <a:endParaRPr kumimoji="1" lang="ja-JP" altLang="en-US" dirty="0"/>
                    </a:p>
                  </a:txBody>
                  <a:tcPr/>
                </a:tc>
              </a:tr>
              <a:tr h="370840">
                <a:tc>
                  <a:txBody>
                    <a:bodyPr/>
                    <a:lstStyle/>
                    <a:p>
                      <a:pPr lvl="1" algn="l"/>
                      <a:r>
                        <a:rPr kumimoji="1" lang="en-US" altLang="ja-JP" dirty="0" smtClean="0"/>
                        <a:t>)</a:t>
                      </a:r>
                    </a:p>
                  </a:txBody>
                  <a:tcPr anchor="ctr"/>
                </a:tc>
                <a:tc>
                  <a:txBody>
                    <a:bodyPr/>
                    <a:lstStyle/>
                    <a:p>
                      <a:pPr algn="l"/>
                      <a:r>
                        <a:rPr kumimoji="1" lang="ja-JP" altLang="en-US" dirty="0" smtClean="0"/>
                        <a:t>終わり小かっこ</a:t>
                      </a:r>
                      <a:endParaRPr kumimoji="1" lang="ja-JP" altLang="en-US" dirty="0"/>
                    </a:p>
                  </a:txBody>
                  <a:tcPr anchor="ct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a:txBody>
                  <a:tcPr/>
                </a:tc>
              </a:tr>
              <a:tr h="370840">
                <a:tc>
                  <a:txBody>
                    <a:bodyPr/>
                    <a:lstStyle/>
                    <a:p>
                      <a:pPr lvl="1" algn="l"/>
                      <a:r>
                        <a:rPr kumimoji="1" lang="en-US" altLang="ja-JP" dirty="0" smtClean="0"/>
                        <a:t>[</a:t>
                      </a:r>
                    </a:p>
                  </a:txBody>
                  <a:tcPr anchor="ctr"/>
                </a:tc>
                <a:tc>
                  <a:txBody>
                    <a:bodyPr/>
                    <a:lstStyle/>
                    <a:p>
                      <a:pPr algn="l"/>
                      <a:r>
                        <a:rPr kumimoji="1" lang="ja-JP" altLang="en-US" dirty="0" smtClean="0"/>
                        <a:t>始め大かっこ</a:t>
                      </a:r>
                      <a:endParaRPr kumimoji="1" lang="ja-JP" altLang="en-US" dirty="0"/>
                    </a:p>
                  </a:txBody>
                  <a:tcPr anchor="ct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ブック間の計算で使用</a:t>
                      </a:r>
                      <a:endParaRPr kumimoji="1" lang="ja-JP" altLang="en-US" dirty="0"/>
                    </a:p>
                  </a:txBody>
                  <a:tcPr anchor="ctr"/>
                </a:tc>
              </a:tr>
              <a:tr h="370840">
                <a:tc>
                  <a:txBody>
                    <a:bodyPr/>
                    <a:lstStyle/>
                    <a:p>
                      <a:pPr lvl="1" algn="l"/>
                      <a:r>
                        <a:rPr kumimoji="1" lang="en-US" altLang="ja-JP" dirty="0" smtClean="0"/>
                        <a:t>]</a:t>
                      </a:r>
                    </a:p>
                  </a:txBody>
                  <a:tcPr anchor="ctr"/>
                </a:tc>
                <a:tc>
                  <a:txBody>
                    <a:bodyPr/>
                    <a:lstStyle/>
                    <a:p>
                      <a:pPr algn="l"/>
                      <a:r>
                        <a:rPr kumimoji="1" lang="ja-JP" altLang="en-US" dirty="0" smtClean="0"/>
                        <a:t>終わり大かっこ</a:t>
                      </a:r>
                      <a:endParaRPr kumimoji="1" lang="ja-JP" altLang="en-US" dirty="0"/>
                    </a:p>
                  </a:txBody>
                  <a:tcPr anchor="ct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a:txBody>
                  <a:tcPr/>
                </a:tc>
              </a:tr>
              <a:tr h="370840">
                <a:tc>
                  <a:txBody>
                    <a:bodyPr/>
                    <a:lstStyle/>
                    <a:p>
                      <a:pPr lvl="1" algn="l"/>
                      <a:r>
                        <a:rPr kumimoji="1" lang="ja-JP" altLang="en-US" dirty="0" smtClean="0"/>
                        <a:t>｛</a:t>
                      </a:r>
                      <a:endParaRPr kumimoji="1" lang="en-US" altLang="ja-JP" dirty="0" smtClean="0"/>
                    </a:p>
                  </a:txBody>
                  <a:tcPr anchor="ctr"/>
                </a:tc>
                <a:tc>
                  <a:txBody>
                    <a:bodyPr/>
                    <a:lstStyle/>
                    <a:p>
                      <a:pPr algn="l"/>
                      <a:r>
                        <a:rPr kumimoji="1" lang="ja-JP" altLang="en-US" dirty="0" smtClean="0"/>
                        <a:t>始め中かっこ</a:t>
                      </a:r>
                      <a:endParaRPr kumimoji="1" lang="ja-JP" altLang="en-US" dirty="0"/>
                    </a:p>
                  </a:txBody>
                  <a:tcPr anchor="ct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配列数式で使用</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Ctrl + Shift + Enter</a:t>
                      </a:r>
                      <a:r>
                        <a:rPr kumimoji="1" lang="ja-JP" altLang="en-US" dirty="0" smtClean="0"/>
                        <a:t>で入力</a:t>
                      </a:r>
                      <a:endParaRPr kumimoji="1" lang="ja-JP" altLang="en-US" dirty="0"/>
                    </a:p>
                  </a:txBody>
                  <a:tcPr/>
                </a:tc>
              </a:tr>
              <a:tr h="370840">
                <a:tc>
                  <a:txBody>
                    <a:bodyPr/>
                    <a:lstStyle/>
                    <a:p>
                      <a:pPr lvl="1" algn="l"/>
                      <a:r>
                        <a:rPr kumimoji="1" lang="ja-JP" altLang="en-US" dirty="0" smtClean="0"/>
                        <a:t>｝</a:t>
                      </a:r>
                      <a:endParaRPr kumimoji="1" lang="en-US" altLang="ja-JP" dirty="0" smtClean="0"/>
                    </a:p>
                  </a:txBody>
                  <a:tcPr anchor="ctr"/>
                </a:tc>
                <a:tc>
                  <a:txBody>
                    <a:bodyPr/>
                    <a:lstStyle/>
                    <a:p>
                      <a:pPr algn="l"/>
                      <a:r>
                        <a:rPr kumimoji="1" lang="ja-JP" altLang="en-US" dirty="0" smtClean="0"/>
                        <a:t>終わり大かっこ</a:t>
                      </a:r>
                      <a:endParaRPr kumimoji="1" lang="ja-JP" altLang="en-US" dirty="0"/>
                    </a:p>
                  </a:txBody>
                  <a:tcPr anchor="ct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a:txBody>
                  <a:tcPr/>
                </a:tc>
              </a:tr>
            </a:tbl>
          </a:graphicData>
        </a:graphic>
      </p:graphicFrame>
      <p:sp>
        <p:nvSpPr>
          <p:cNvPr id="5" name="テキスト ボックス 4"/>
          <p:cNvSpPr txBox="1"/>
          <p:nvPr/>
        </p:nvSpPr>
        <p:spPr>
          <a:xfrm>
            <a:off x="457200" y="4357694"/>
            <a:ext cx="8229600" cy="646331"/>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ja-JP" altLang="en-US" dirty="0" smtClean="0"/>
              <a:t>数式で使用するときは、半角で入力する。</a:t>
            </a:r>
            <a:endParaRPr lang="en-US" altLang="ja-JP" dirty="0" smtClean="0"/>
          </a:p>
          <a:p>
            <a:r>
              <a:rPr kumimoji="1" lang="ja-JP" altLang="en-US" dirty="0" smtClean="0"/>
              <a:t>始めのかっこの数と終わりのかっこの数は同数である。</a:t>
            </a:r>
            <a:endParaRPr kumimoji="1" lang="ja-JP" altLang="en-US" dirty="0"/>
          </a:p>
        </p:txBody>
      </p:sp>
      <p:sp>
        <p:nvSpPr>
          <p:cNvPr id="6" name="日付プレースホルダ 5"/>
          <p:cNvSpPr>
            <a:spLocks noGrp="1"/>
          </p:cNvSpPr>
          <p:nvPr>
            <p:ph type="dt" sz="half" idx="10"/>
          </p:nvPr>
        </p:nvSpPr>
        <p:spPr/>
        <p:txBody>
          <a:bodyPr/>
          <a:lstStyle/>
          <a:p>
            <a:fld id="{0C93DC35-5034-4494-BCE2-0AED20ADF247}" type="datetime1">
              <a:rPr kumimoji="1" lang="ja-JP" altLang="en-US" smtClean="0"/>
              <a:pPr/>
              <a:t>2010/5/20</a:t>
            </a:fld>
            <a:endParaRPr kumimoji="1" lang="ja-JP" altLang="en-US"/>
          </a:p>
        </p:txBody>
      </p:sp>
      <p:sp>
        <p:nvSpPr>
          <p:cNvPr id="7" name="スライド番号プレースホルダ 6"/>
          <p:cNvSpPr>
            <a:spLocks noGrp="1"/>
          </p:cNvSpPr>
          <p:nvPr>
            <p:ph type="sldNum" sz="quarter" idx="12"/>
          </p:nvPr>
        </p:nvSpPr>
        <p:spPr/>
        <p:txBody>
          <a:bodyPr/>
          <a:lstStyle/>
          <a:p>
            <a:fld id="{E7C0BDDF-823E-4117-AFCC-1FE62EE9C807}" type="slidenum">
              <a:rPr kumimoji="1" lang="ja-JP" altLang="en-US" smtClean="0"/>
              <a:pPr/>
              <a:t>19</a:t>
            </a:fld>
            <a:endParaRPr kumimoji="1" lang="ja-JP" altLang="en-US"/>
          </a:p>
        </p:txBody>
      </p:sp>
      <p:sp>
        <p:nvSpPr>
          <p:cNvPr id="8" name="フッター プレースホルダ 7"/>
          <p:cNvSpPr>
            <a:spLocks noGrp="1"/>
          </p:cNvSpPr>
          <p:nvPr>
            <p:ph type="ftr" sz="quarter" idx="11"/>
          </p:nvPr>
        </p:nvSpPr>
        <p:spPr/>
        <p:txBody>
          <a:bodyPr/>
          <a:lstStyle/>
          <a:p>
            <a:r>
              <a:rPr kumimoji="1" lang="en-US" altLang="ja-JP" smtClean="0"/>
              <a:t>SystemKOMACO</a:t>
            </a:r>
            <a:endParaRPr kumimoji="1" lang="ja-JP" altLang="en-US"/>
          </a:p>
        </p:txBody>
      </p:sp>
      <p:sp>
        <p:nvSpPr>
          <p:cNvPr id="9" name="テキスト ボックス 8"/>
          <p:cNvSpPr txBox="1"/>
          <p:nvPr/>
        </p:nvSpPr>
        <p:spPr>
          <a:xfrm>
            <a:off x="507404" y="5286388"/>
            <a:ext cx="8208000" cy="369332"/>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kumimoji="1" lang="ja-JP" altLang="en-US" dirty="0" smtClean="0"/>
              <a:t>各かっこの入力する際のキーボードの位置を確認してください。</a:t>
            </a:r>
            <a:endParaRPr kumimoji="1" lang="ja-JP" altLang="en-US"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1">
            <a:schemeClr val="accent5"/>
          </a:lnRef>
          <a:fillRef idx="3">
            <a:schemeClr val="accent5"/>
          </a:fillRef>
          <a:effectRef idx="2">
            <a:schemeClr val="accent5"/>
          </a:effectRef>
          <a:fontRef idx="minor">
            <a:schemeClr val="lt1"/>
          </a:fontRef>
        </p:style>
        <p:txBody>
          <a:bodyPr/>
          <a:lstStyle/>
          <a:p>
            <a:r>
              <a:rPr kumimoji="1" lang="ja-JP" altLang="en-US" dirty="0" smtClean="0"/>
              <a:t>数式の基本</a:t>
            </a:r>
            <a:endParaRPr kumimoji="1" lang="ja-JP" altLang="en-US" dirty="0"/>
          </a:p>
        </p:txBody>
      </p:sp>
      <p:sp>
        <p:nvSpPr>
          <p:cNvPr id="3" name="コンテンツ プレースホルダ 2"/>
          <p:cNvSpPr>
            <a:spLocks noGrp="1"/>
          </p:cNvSpPr>
          <p:nvPr>
            <p:ph idx="1"/>
          </p:nvPr>
        </p:nvSpPr>
        <p:spPr/>
        <p:txBody>
          <a:bodyPr>
            <a:normAutofit/>
          </a:bodyPr>
          <a:lstStyle/>
          <a:p>
            <a:pPr>
              <a:buClr>
                <a:schemeClr val="accent5"/>
              </a:buClr>
              <a:buFont typeface="Wingdings" pitchFamily="2" charset="2"/>
              <a:buChar char="l"/>
            </a:pPr>
            <a:r>
              <a:rPr lang="ja-JP" altLang="en-US" dirty="0" smtClean="0"/>
              <a:t>先頭に「</a:t>
            </a:r>
            <a:r>
              <a:rPr lang="en-US" altLang="ja-JP" dirty="0" smtClean="0"/>
              <a:t>=</a:t>
            </a:r>
            <a:r>
              <a:rPr lang="ja-JP" altLang="en-US" dirty="0" smtClean="0"/>
              <a:t>（等号、イコール）」を入れる</a:t>
            </a:r>
            <a:endParaRPr lang="en-US" altLang="ja-JP" dirty="0" smtClean="0"/>
          </a:p>
          <a:p>
            <a:pPr>
              <a:buClr>
                <a:schemeClr val="accent5"/>
              </a:buClr>
              <a:buFont typeface="Wingdings" pitchFamily="2" charset="2"/>
              <a:buChar char="l"/>
            </a:pPr>
            <a:r>
              <a:rPr lang="ja-JP" altLang="en-US" dirty="0"/>
              <a:t>数式には、</a:t>
            </a:r>
            <a:r>
              <a:rPr lang="ja-JP" altLang="en-US" dirty="0">
                <a:solidFill>
                  <a:srgbClr xmlns:mc="http://schemas.openxmlformats.org/markup-compatibility/2006" xmlns:a14="http://schemas.microsoft.com/office/drawing/2010/main" val="0070C0" mc:Ignorable=""/>
                </a:solidFill>
              </a:rPr>
              <a:t>関数</a:t>
            </a:r>
            <a:r>
              <a:rPr lang="ja-JP" altLang="en-US" dirty="0"/>
              <a:t> </a:t>
            </a:r>
            <a:r>
              <a:rPr lang="ja-JP" altLang="en-US" dirty="0" smtClean="0"/>
              <a:t>、</a:t>
            </a:r>
            <a:r>
              <a:rPr lang="ja-JP" altLang="en-US" dirty="0" smtClean="0">
                <a:solidFill>
                  <a:srgbClr xmlns:mc="http://schemas.openxmlformats.org/markup-compatibility/2006" xmlns:a14="http://schemas.microsoft.com/office/drawing/2010/main" val="0070C0" mc:Ignorable=""/>
                </a:solidFill>
              </a:rPr>
              <a:t>セル</a:t>
            </a:r>
            <a:r>
              <a:rPr lang="ja-JP" altLang="en-US" dirty="0">
                <a:solidFill>
                  <a:srgbClr xmlns:mc="http://schemas.openxmlformats.org/markup-compatibility/2006" xmlns:a14="http://schemas.microsoft.com/office/drawing/2010/main" val="0070C0" mc:Ignorable=""/>
                </a:solidFill>
              </a:rPr>
              <a:t>参照</a:t>
            </a:r>
            <a:r>
              <a:rPr lang="ja-JP" altLang="en-US" dirty="0"/>
              <a:t>、</a:t>
            </a:r>
            <a:r>
              <a:rPr lang="ja-JP" altLang="en-US" dirty="0">
                <a:solidFill>
                  <a:srgbClr xmlns:mc="http://schemas.openxmlformats.org/markup-compatibility/2006" xmlns:a14="http://schemas.microsoft.com/office/drawing/2010/main" val="0070C0" mc:Ignorable=""/>
                </a:solidFill>
              </a:rPr>
              <a:t>演算子</a:t>
            </a:r>
            <a:r>
              <a:rPr lang="ja-JP" altLang="en-US" dirty="0"/>
              <a:t> </a:t>
            </a:r>
            <a:r>
              <a:rPr lang="ja-JP" altLang="en-US" dirty="0" smtClean="0"/>
              <a:t>、</a:t>
            </a:r>
            <a:r>
              <a:rPr lang="ja-JP" altLang="en-US" dirty="0" smtClean="0">
                <a:solidFill>
                  <a:srgbClr xmlns:mc="http://schemas.openxmlformats.org/markup-compatibility/2006" xmlns:a14="http://schemas.microsoft.com/office/drawing/2010/main" val="0070C0" mc:Ignorable=""/>
                </a:solidFill>
              </a:rPr>
              <a:t>定数</a:t>
            </a:r>
            <a:r>
              <a:rPr lang="ja-JP" altLang="en-US" dirty="0" smtClean="0"/>
              <a:t>のいずれか、またはすべてが含まれる</a:t>
            </a:r>
            <a:endParaRPr lang="en-US" altLang="ja-JP" dirty="0" smtClean="0"/>
          </a:p>
          <a:p>
            <a:pPr>
              <a:buClr>
                <a:srgbClr xmlns:mc="http://schemas.openxmlformats.org/markup-compatibility/2006" xmlns:a14="http://schemas.microsoft.com/office/drawing/2010/main" val="002060" mc:Ignorable=""/>
              </a:buClr>
            </a:pPr>
            <a:endParaRPr lang="en-US" altLang="ja-JP" dirty="0"/>
          </a:p>
          <a:p>
            <a:pPr>
              <a:buClr>
                <a:srgbClr xmlns:mc="http://schemas.openxmlformats.org/markup-compatibility/2006" xmlns:a14="http://schemas.microsoft.com/office/drawing/2010/main" val="002060" mc:Ignorable=""/>
              </a:buClr>
            </a:pPr>
            <a:endParaRPr lang="en-US" altLang="ja-JP" dirty="0" smtClean="0"/>
          </a:p>
        </p:txBody>
      </p:sp>
      <p:sp>
        <p:nvSpPr>
          <p:cNvPr id="4" name="テキスト ボックス 3"/>
          <p:cNvSpPr txBox="1"/>
          <p:nvPr/>
        </p:nvSpPr>
        <p:spPr>
          <a:xfrm>
            <a:off x="357158" y="3429000"/>
            <a:ext cx="8229600" cy="36933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ja-JP" altLang="en-US" dirty="0" smtClean="0"/>
              <a:t>数式で使用するときは、文字列以外は半角で入力する。</a:t>
            </a:r>
            <a:endParaRPr kumimoji="1" lang="ja-JP" altLang="en-US" dirty="0"/>
          </a:p>
        </p:txBody>
      </p:sp>
      <p:sp>
        <p:nvSpPr>
          <p:cNvPr id="5" name="日付プレースホルダ 4"/>
          <p:cNvSpPr>
            <a:spLocks noGrp="1"/>
          </p:cNvSpPr>
          <p:nvPr>
            <p:ph type="dt" sz="half" idx="10"/>
          </p:nvPr>
        </p:nvSpPr>
        <p:spPr/>
        <p:txBody>
          <a:bodyPr/>
          <a:lstStyle/>
          <a:p>
            <a:fld id="{336E8575-603D-4754-9BA6-742A66A27807}" type="datetime1">
              <a:rPr kumimoji="1" lang="ja-JP" altLang="en-US" smtClean="0"/>
              <a:pPr/>
              <a:t>2010/5/20</a:t>
            </a:fld>
            <a:endParaRPr kumimoji="1" lang="ja-JP" altLang="en-US"/>
          </a:p>
        </p:txBody>
      </p:sp>
      <p:sp>
        <p:nvSpPr>
          <p:cNvPr id="6" name="スライド番号プレースホルダ 5"/>
          <p:cNvSpPr>
            <a:spLocks noGrp="1"/>
          </p:cNvSpPr>
          <p:nvPr>
            <p:ph type="sldNum" sz="quarter" idx="12"/>
          </p:nvPr>
        </p:nvSpPr>
        <p:spPr/>
        <p:txBody>
          <a:bodyPr/>
          <a:lstStyle/>
          <a:p>
            <a:fld id="{E7C0BDDF-823E-4117-AFCC-1FE62EE9C807}" type="slidenum">
              <a:rPr kumimoji="1" lang="ja-JP" altLang="en-US" smtClean="0"/>
              <a:pPr/>
              <a:t>2</a:t>
            </a:fld>
            <a:endParaRPr kumimoji="1" lang="ja-JP" altLang="en-US" dirty="0"/>
          </a:p>
        </p:txBody>
      </p:sp>
      <p:sp>
        <p:nvSpPr>
          <p:cNvPr id="7" name="フッター プレースホルダ 6"/>
          <p:cNvSpPr>
            <a:spLocks noGrp="1"/>
          </p:cNvSpPr>
          <p:nvPr>
            <p:ph type="ftr" sz="quarter" idx="11"/>
          </p:nvPr>
        </p:nvSpPr>
        <p:spPr/>
        <p:txBody>
          <a:bodyPr/>
          <a:lstStyle/>
          <a:p>
            <a:r>
              <a:rPr kumimoji="1" lang="en-US" altLang="ja-JP" dirty="0" smtClean="0"/>
              <a:t>SystemKOMACO</a:t>
            </a:r>
            <a:endParaRPr kumimoji="1" lang="ja-JP" altLang="en-US" dirty="0"/>
          </a:p>
        </p:txBody>
      </p:sp>
      <p:sp>
        <p:nvSpPr>
          <p:cNvPr id="8" name="テキスト ボックス 7"/>
          <p:cNvSpPr txBox="1"/>
          <p:nvPr/>
        </p:nvSpPr>
        <p:spPr>
          <a:xfrm>
            <a:off x="428596" y="4000504"/>
            <a:ext cx="820800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buClr>
                <a:schemeClr val="accent1"/>
              </a:buClr>
              <a:buFont typeface="Wingdings" pitchFamily="2" charset="2"/>
              <a:buChar char="l"/>
            </a:pPr>
            <a:r>
              <a:rPr lang="ja-JP" altLang="en-US" dirty="0" smtClean="0"/>
              <a:t>練習</a:t>
            </a:r>
            <a:r>
              <a:rPr lang="en-US" altLang="ja-JP" dirty="0" smtClean="0"/>
              <a:t>1</a:t>
            </a:r>
            <a:r>
              <a:rPr lang="ja-JP" altLang="en-US" dirty="0" smtClean="0"/>
              <a:t>　</a:t>
            </a:r>
            <a:r>
              <a:rPr lang="en-US" altLang="ja-JP" dirty="0" smtClean="0"/>
              <a:t>Excel</a:t>
            </a:r>
            <a:r>
              <a:rPr lang="ja-JP" altLang="en-US" dirty="0" smtClean="0"/>
              <a:t>を起動させ、</a:t>
            </a:r>
            <a:r>
              <a:rPr lang="en-US" altLang="ja-JP" dirty="0" smtClean="0"/>
              <a:t>Sheet1</a:t>
            </a:r>
            <a:r>
              <a:rPr lang="ja-JP" altLang="en-US" dirty="0" smtClean="0"/>
              <a:t>のセル</a:t>
            </a:r>
            <a:r>
              <a:rPr lang="en-US" altLang="ja-JP" dirty="0" smtClean="0"/>
              <a:t>A1</a:t>
            </a:r>
            <a:r>
              <a:rPr lang="ja-JP" altLang="en-US" dirty="0" smtClean="0"/>
              <a:t>に「</a:t>
            </a:r>
            <a:r>
              <a:rPr lang="en-US" altLang="ja-JP" dirty="0" smtClean="0"/>
              <a:t>=</a:t>
            </a:r>
            <a:r>
              <a:rPr lang="ja-JP" altLang="en-US" dirty="0" smtClean="0"/>
              <a:t>」と入力し、</a:t>
            </a:r>
            <a:r>
              <a:rPr lang="en-US" altLang="ja-JP" dirty="0" smtClean="0"/>
              <a:t>Enter</a:t>
            </a:r>
            <a:r>
              <a:rPr lang="ja-JP" altLang="en-US" dirty="0" smtClean="0"/>
              <a:t>を押してください。</a:t>
            </a:r>
            <a:endParaRPr kumimoji="1" lang="ja-JP" altLang="en-US" dirty="0"/>
          </a:p>
        </p:txBody>
      </p:sp>
      <p:sp>
        <p:nvSpPr>
          <p:cNvPr id="9" name="テキスト ボックス 8"/>
          <p:cNvSpPr txBox="1"/>
          <p:nvPr/>
        </p:nvSpPr>
        <p:spPr>
          <a:xfrm>
            <a:off x="428596" y="4488428"/>
            <a:ext cx="820800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buClr>
                <a:schemeClr val="accent1"/>
              </a:buClr>
              <a:buFont typeface="Wingdings" pitchFamily="2" charset="2"/>
              <a:buChar char="l"/>
            </a:pPr>
            <a:r>
              <a:rPr lang="ja-JP" altLang="en-US" dirty="0" smtClean="0"/>
              <a:t>練習</a:t>
            </a:r>
            <a:r>
              <a:rPr lang="en-US" altLang="ja-JP" dirty="0" smtClean="0"/>
              <a:t>2</a:t>
            </a:r>
            <a:r>
              <a:rPr lang="ja-JP" altLang="en-US" dirty="0" smtClean="0"/>
              <a:t>　</a:t>
            </a:r>
            <a:r>
              <a:rPr lang="en-US" altLang="ja-JP" dirty="0" smtClean="0"/>
              <a:t>Sheet1</a:t>
            </a:r>
            <a:r>
              <a:rPr lang="ja-JP" altLang="en-US" dirty="0" smtClean="0"/>
              <a:t>のセル</a:t>
            </a:r>
            <a:r>
              <a:rPr lang="en-US" altLang="ja-JP" dirty="0" smtClean="0"/>
              <a:t>A2</a:t>
            </a:r>
            <a:r>
              <a:rPr lang="ja-JP" altLang="en-US" dirty="0" smtClean="0"/>
              <a:t>に「</a:t>
            </a:r>
            <a:r>
              <a:rPr lang="en-US" altLang="ja-JP" dirty="0" smtClean="0"/>
              <a:t>=2</a:t>
            </a:r>
            <a:r>
              <a:rPr lang="ja-JP" altLang="en-US" dirty="0" smtClean="0"/>
              <a:t>」と入力し、</a:t>
            </a:r>
            <a:r>
              <a:rPr lang="en-US" altLang="ja-JP" dirty="0" smtClean="0"/>
              <a:t>Enter</a:t>
            </a:r>
            <a:r>
              <a:rPr lang="ja-JP" altLang="en-US" dirty="0" smtClean="0"/>
              <a:t>を押してください。</a:t>
            </a:r>
            <a:endParaRPr kumimoji="1" lang="ja-JP" altLang="en-US" dirty="0"/>
          </a:p>
        </p:txBody>
      </p:sp>
      <p:sp>
        <p:nvSpPr>
          <p:cNvPr id="10" name="テキスト ボックス 9"/>
          <p:cNvSpPr txBox="1"/>
          <p:nvPr/>
        </p:nvSpPr>
        <p:spPr>
          <a:xfrm>
            <a:off x="428596" y="4976352"/>
            <a:ext cx="820800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buClr>
                <a:schemeClr val="accent1"/>
              </a:buClr>
              <a:buFont typeface="Wingdings" pitchFamily="2" charset="2"/>
              <a:buChar char="l"/>
            </a:pPr>
            <a:r>
              <a:rPr lang="ja-JP" altLang="en-US" dirty="0" smtClean="0"/>
              <a:t>練習</a:t>
            </a:r>
            <a:r>
              <a:rPr lang="en-US" altLang="ja-JP" dirty="0" smtClean="0"/>
              <a:t>3</a:t>
            </a:r>
            <a:r>
              <a:rPr lang="ja-JP" altLang="en-US" dirty="0" smtClean="0"/>
              <a:t>　</a:t>
            </a:r>
            <a:r>
              <a:rPr lang="en-US" altLang="ja-JP" dirty="0" smtClean="0"/>
              <a:t>Sheet1</a:t>
            </a:r>
            <a:r>
              <a:rPr lang="ja-JP" altLang="en-US" dirty="0" smtClean="0"/>
              <a:t>のセル</a:t>
            </a:r>
            <a:r>
              <a:rPr lang="en-US" altLang="ja-JP" dirty="0" smtClean="0"/>
              <a:t>A3</a:t>
            </a:r>
            <a:r>
              <a:rPr lang="ja-JP" altLang="en-US" dirty="0" smtClean="0"/>
              <a:t>に「</a:t>
            </a:r>
            <a:r>
              <a:rPr lang="en-US" altLang="ja-JP" dirty="0" smtClean="0"/>
              <a:t>=A2</a:t>
            </a:r>
            <a:r>
              <a:rPr lang="ja-JP" altLang="en-US" dirty="0" smtClean="0"/>
              <a:t>」と入力し、</a:t>
            </a:r>
            <a:r>
              <a:rPr lang="en-US" altLang="ja-JP" dirty="0" smtClean="0"/>
              <a:t>Enter</a:t>
            </a:r>
            <a:r>
              <a:rPr lang="ja-JP" altLang="en-US" dirty="0" smtClean="0"/>
              <a:t>を押してください。</a:t>
            </a:r>
            <a:endParaRPr kumimoji="1" lang="ja-JP" altLang="en-US" dirty="0"/>
          </a:p>
        </p:txBody>
      </p:sp>
      <p:sp>
        <p:nvSpPr>
          <p:cNvPr id="11" name="テキスト ボックス 10"/>
          <p:cNvSpPr txBox="1"/>
          <p:nvPr/>
        </p:nvSpPr>
        <p:spPr>
          <a:xfrm>
            <a:off x="428596" y="5464276"/>
            <a:ext cx="820800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buClr>
                <a:schemeClr val="accent1"/>
              </a:buClr>
              <a:buFont typeface="Wingdings" pitchFamily="2" charset="2"/>
              <a:buChar char="l"/>
            </a:pPr>
            <a:r>
              <a:rPr lang="ja-JP" altLang="en-US" dirty="0" smtClean="0"/>
              <a:t>練習</a:t>
            </a:r>
            <a:r>
              <a:rPr lang="en-US" altLang="ja-JP" dirty="0" smtClean="0"/>
              <a:t>4</a:t>
            </a:r>
            <a:r>
              <a:rPr lang="ja-JP" altLang="en-US" dirty="0" smtClean="0"/>
              <a:t>　</a:t>
            </a:r>
            <a:r>
              <a:rPr lang="en-US" altLang="ja-JP" dirty="0" smtClean="0"/>
              <a:t>Sheet1</a:t>
            </a:r>
            <a:r>
              <a:rPr lang="ja-JP" altLang="en-US" dirty="0" smtClean="0"/>
              <a:t>のセル</a:t>
            </a:r>
            <a:r>
              <a:rPr lang="en-US" altLang="ja-JP" dirty="0" smtClean="0"/>
              <a:t>A4</a:t>
            </a:r>
            <a:r>
              <a:rPr lang="ja-JP" altLang="en-US" dirty="0" smtClean="0"/>
              <a:t>に「</a:t>
            </a:r>
            <a:r>
              <a:rPr lang="en-US" altLang="ja-JP" dirty="0" smtClean="0"/>
              <a:t>=2A</a:t>
            </a:r>
            <a:r>
              <a:rPr lang="ja-JP" altLang="en-US" dirty="0" smtClean="0"/>
              <a:t>」と入力し、</a:t>
            </a:r>
            <a:r>
              <a:rPr lang="en-US" altLang="ja-JP" dirty="0" smtClean="0"/>
              <a:t>Enter</a:t>
            </a:r>
            <a:r>
              <a:rPr lang="ja-JP" altLang="en-US" dirty="0" smtClean="0"/>
              <a:t>を押してください。</a:t>
            </a:r>
            <a:endParaRPr kumimoji="1" lang="ja-JP" altLang="en-US" dirty="0"/>
          </a:p>
        </p:txBody>
      </p:sp>
      <p:sp>
        <p:nvSpPr>
          <p:cNvPr id="12" name="テキスト ボックス 11"/>
          <p:cNvSpPr txBox="1"/>
          <p:nvPr/>
        </p:nvSpPr>
        <p:spPr>
          <a:xfrm>
            <a:off x="428596" y="5917188"/>
            <a:ext cx="820800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buClr>
                <a:schemeClr val="accent1"/>
              </a:buClr>
              <a:buFont typeface="Wingdings" pitchFamily="2" charset="2"/>
              <a:buChar char="l"/>
            </a:pPr>
            <a:r>
              <a:rPr lang="ja-JP" altLang="en-US" dirty="0" smtClean="0"/>
              <a:t>練習</a:t>
            </a:r>
            <a:r>
              <a:rPr lang="en-US" altLang="ja-JP" dirty="0" smtClean="0"/>
              <a:t>5</a:t>
            </a:r>
            <a:r>
              <a:rPr lang="ja-JP" altLang="en-US" dirty="0" smtClean="0"/>
              <a:t>　</a:t>
            </a:r>
            <a:r>
              <a:rPr lang="en-US" altLang="ja-JP" dirty="0" smtClean="0"/>
              <a:t>Sheet1</a:t>
            </a:r>
            <a:r>
              <a:rPr lang="ja-JP" altLang="en-US" dirty="0" smtClean="0"/>
              <a:t>のセル</a:t>
            </a:r>
            <a:r>
              <a:rPr lang="en-US" altLang="ja-JP" dirty="0" smtClean="0"/>
              <a:t>A5</a:t>
            </a:r>
            <a:r>
              <a:rPr lang="ja-JP" altLang="en-US" dirty="0" smtClean="0"/>
              <a:t>に「</a:t>
            </a:r>
            <a:r>
              <a:rPr lang="en-US" altLang="ja-JP" dirty="0" smtClean="0"/>
              <a:t>=“2A”</a:t>
            </a:r>
            <a:r>
              <a:rPr lang="ja-JP" altLang="en-US" dirty="0" smtClean="0"/>
              <a:t>」と入力し、</a:t>
            </a:r>
            <a:r>
              <a:rPr lang="en-US" altLang="ja-JP" dirty="0" smtClean="0"/>
              <a:t>Enter</a:t>
            </a:r>
            <a:r>
              <a:rPr lang="ja-JP" altLang="en-US" dirty="0" smtClean="0"/>
              <a:t>を押してください。</a:t>
            </a:r>
            <a:endParaRPr kumimoji="1" lang="ja-JP" alt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1">
            <a:schemeClr val="accent5"/>
          </a:lnRef>
          <a:fillRef idx="3">
            <a:schemeClr val="accent5"/>
          </a:fillRef>
          <a:effectRef idx="2">
            <a:schemeClr val="accent5"/>
          </a:effectRef>
          <a:fontRef idx="minor">
            <a:schemeClr val="lt1"/>
          </a:fontRef>
        </p:style>
        <p:txBody>
          <a:bodyPr>
            <a:normAutofit/>
          </a:bodyPr>
          <a:lstStyle/>
          <a:p>
            <a:r>
              <a:rPr kumimoji="1" lang="ja-JP" altLang="en-US" dirty="0" smtClean="0"/>
              <a:t>数式内の演算子の優先順位</a:t>
            </a:r>
            <a:endParaRPr kumimoji="1" lang="ja-JP" altLang="en-US" dirty="0"/>
          </a:p>
        </p:txBody>
      </p:sp>
      <p:graphicFrame>
        <p:nvGraphicFramePr>
          <p:cNvPr id="7" name="コンテンツ プレースホルダ 6"/>
          <p:cNvGraphicFramePr>
            <a:graphicFrameLocks noGrp="1"/>
          </p:cNvGraphicFramePr>
          <p:nvPr>
            <p:ph idx="1"/>
          </p:nvPr>
        </p:nvGraphicFramePr>
        <p:xfrm>
          <a:off x="457200" y="1600200"/>
          <a:ext cx="8229600" cy="407924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pPr algn="ctr"/>
                      <a:r>
                        <a:rPr kumimoji="1" lang="ja-JP" altLang="en-US" dirty="0" smtClean="0"/>
                        <a:t>演算の順序</a:t>
                      </a:r>
                      <a:endParaRPr kumimoji="1" lang="ja-JP" altLang="en-US" dirty="0"/>
                    </a:p>
                  </a:txBody>
                  <a:tcPr anchor="ctr"/>
                </a:tc>
                <a:tc>
                  <a:txBody>
                    <a:bodyPr/>
                    <a:lstStyle/>
                    <a:p>
                      <a:pPr algn="ctr"/>
                      <a:r>
                        <a:rPr kumimoji="1" lang="ja-JP" altLang="en-US" dirty="0" smtClean="0"/>
                        <a:t>演算子の種類</a:t>
                      </a:r>
                      <a:endParaRPr kumimoji="1" lang="ja-JP" altLang="en-US" dirty="0"/>
                    </a:p>
                  </a:txBody>
                  <a:tcPr anchor="ctr"/>
                </a:tc>
                <a:tc>
                  <a:txBody>
                    <a:bodyPr/>
                    <a:lstStyle/>
                    <a:p>
                      <a:pPr algn="ctr"/>
                      <a:r>
                        <a:rPr kumimoji="1" lang="ja-JP" altLang="en-US" dirty="0" smtClean="0"/>
                        <a:t>内容</a:t>
                      </a:r>
                      <a:endParaRPr kumimoji="1" lang="ja-JP" altLang="en-US" dirty="0"/>
                    </a:p>
                  </a:txBody>
                  <a:tcPr anchor="ctr"/>
                </a:tc>
              </a:tr>
              <a:tr h="370840">
                <a:tc>
                  <a:txBody>
                    <a:bodyPr/>
                    <a:lstStyle/>
                    <a:p>
                      <a:r>
                        <a:rPr kumimoji="1" lang="en-US" altLang="ja-JP" dirty="0" smtClean="0"/>
                        <a:t>1</a:t>
                      </a:r>
                      <a:endParaRPr kumimoji="1" lang="ja-JP" altLang="en-US" dirty="0"/>
                    </a:p>
                  </a:txBody>
                  <a:tcPr/>
                </a:tc>
                <a:tc>
                  <a:txBody>
                    <a:bodyPr/>
                    <a:lstStyle/>
                    <a:p>
                      <a:r>
                        <a:rPr kumimoji="1" lang="en-US" altLang="ja-JP" dirty="0" smtClean="0"/>
                        <a:t>:</a:t>
                      </a:r>
                      <a:endParaRPr kumimoji="1" lang="ja-JP" altLang="en-US" dirty="0"/>
                    </a:p>
                  </a:txBody>
                  <a:tcPr/>
                </a:tc>
                <a:tc>
                  <a:txBody>
                    <a:bodyPr/>
                    <a:lstStyle/>
                    <a:p>
                      <a:r>
                        <a:rPr kumimoji="1" lang="ja-JP" altLang="en-US" dirty="0" smtClean="0"/>
                        <a:t>コロン</a:t>
                      </a:r>
                      <a:endParaRPr kumimoji="1" lang="ja-JP" altLang="en-US" dirty="0"/>
                    </a:p>
                  </a:txBody>
                  <a:tcPr/>
                </a:tc>
              </a:tr>
              <a:tr h="370840">
                <a:tc>
                  <a:txBody>
                    <a:bodyPr/>
                    <a:lstStyle/>
                    <a:p>
                      <a:r>
                        <a:rPr kumimoji="1" lang="en-US" altLang="ja-JP" dirty="0" smtClean="0"/>
                        <a:t>2</a:t>
                      </a:r>
                      <a:endParaRPr kumimoji="1" lang="ja-JP" altLang="en-US" dirty="0"/>
                    </a:p>
                  </a:txBody>
                  <a:tcPr/>
                </a:tc>
                <a:tc>
                  <a:txBody>
                    <a:bodyPr/>
                    <a:lstStyle/>
                    <a:p>
                      <a:r>
                        <a:rPr kumimoji="1" lang="en-US" altLang="ja-JP" dirty="0" smtClean="0">
                          <a:solidFill>
                            <a:schemeClr val="accent1"/>
                          </a:solidFill>
                        </a:rPr>
                        <a:t>_</a:t>
                      </a:r>
                      <a:endParaRPr kumimoji="1" lang="ja-JP" altLang="en-US" dirty="0">
                        <a:solidFill>
                          <a:schemeClr val="accent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スペース</a:t>
                      </a:r>
                      <a:r>
                        <a:rPr kumimoji="1" lang="en-US" altLang="ja-JP" dirty="0" smtClean="0"/>
                        <a:t>1</a:t>
                      </a:r>
                      <a:r>
                        <a:rPr kumimoji="1" lang="ja-JP" altLang="en-US" dirty="0" smtClean="0"/>
                        <a:t>つ</a:t>
                      </a:r>
                      <a:endParaRPr kumimoji="1" lang="ja-JP" altLang="en-US" dirty="0"/>
                    </a:p>
                  </a:txBody>
                  <a:tcPr/>
                </a:tc>
              </a:tr>
              <a:tr h="370840">
                <a:tc>
                  <a:txBody>
                    <a:bodyPr/>
                    <a:lstStyle/>
                    <a:p>
                      <a:r>
                        <a:rPr kumimoji="1" lang="en-US" altLang="ja-JP" dirty="0" smtClean="0"/>
                        <a:t>3</a:t>
                      </a:r>
                      <a:endParaRPr kumimoji="1" lang="ja-JP" altLang="en-US" dirty="0"/>
                    </a:p>
                  </a:txBody>
                  <a:tcPr/>
                </a:tc>
                <a:tc>
                  <a:txBody>
                    <a:bodyPr/>
                    <a:lstStyle/>
                    <a:p>
                      <a:r>
                        <a:rPr kumimoji="1" lang="en-US" altLang="ja-JP" dirty="0" smtClean="0"/>
                        <a:t>,</a:t>
                      </a:r>
                      <a:endParaRPr kumimoji="1" lang="ja-JP" altLang="en-US" dirty="0"/>
                    </a:p>
                  </a:txBody>
                  <a:tcPr/>
                </a:tc>
                <a:tc>
                  <a:txBody>
                    <a:bodyPr/>
                    <a:lstStyle/>
                    <a:p>
                      <a:r>
                        <a:rPr kumimoji="1" lang="ja-JP" altLang="en-US" dirty="0" smtClean="0"/>
                        <a:t>コンマ（カンマ）</a:t>
                      </a:r>
                      <a:endParaRPr kumimoji="1" lang="ja-JP" altLang="en-US" dirty="0"/>
                    </a:p>
                  </a:txBody>
                  <a:tcPr/>
                </a:tc>
              </a:tr>
              <a:tr h="370840">
                <a:tc>
                  <a:txBody>
                    <a:bodyPr/>
                    <a:lstStyle/>
                    <a:p>
                      <a:r>
                        <a:rPr kumimoji="1" lang="en-US" altLang="ja-JP" dirty="0" smtClean="0"/>
                        <a:t>4</a:t>
                      </a:r>
                      <a:endParaRPr kumimoji="1" lang="ja-JP" altLang="en-US" dirty="0"/>
                    </a:p>
                  </a:txBody>
                  <a:tcPr/>
                </a:tc>
                <a:tc>
                  <a:txBody>
                    <a:bodyPr/>
                    <a:lstStyle/>
                    <a:p>
                      <a:r>
                        <a:rPr kumimoji="1" lang="en-US" altLang="ja-JP" dirty="0" smtClean="0"/>
                        <a:t>-</a:t>
                      </a:r>
                      <a:endParaRPr kumimoji="1" lang="ja-JP" altLang="en-US" dirty="0"/>
                    </a:p>
                  </a:txBody>
                  <a:tcPr/>
                </a:tc>
                <a:tc>
                  <a:txBody>
                    <a:bodyPr/>
                    <a:lstStyle/>
                    <a:p>
                      <a:r>
                        <a:rPr kumimoji="1" lang="ja-JP" altLang="en-US" dirty="0" smtClean="0"/>
                        <a:t>負の値</a:t>
                      </a:r>
                      <a:endParaRPr kumimoji="1" lang="ja-JP" altLang="en-US" dirty="0"/>
                    </a:p>
                  </a:txBody>
                  <a:tcPr/>
                </a:tc>
              </a:tr>
              <a:tr h="370840">
                <a:tc>
                  <a:txBody>
                    <a:bodyPr/>
                    <a:lstStyle/>
                    <a:p>
                      <a:r>
                        <a:rPr kumimoji="1" lang="en-US" altLang="ja-JP" dirty="0" smtClean="0"/>
                        <a:t>5</a:t>
                      </a:r>
                      <a:endParaRPr kumimoji="1" lang="ja-JP" altLang="en-US" dirty="0"/>
                    </a:p>
                  </a:txBody>
                  <a:tcPr/>
                </a:tc>
                <a:tc>
                  <a:txBody>
                    <a:bodyPr/>
                    <a:lstStyle/>
                    <a:p>
                      <a:r>
                        <a:rPr kumimoji="1" lang="en-US" altLang="ja-JP" dirty="0" smtClean="0"/>
                        <a:t>%</a:t>
                      </a:r>
                      <a:endParaRPr kumimoji="1" lang="ja-JP" altLang="en-US" dirty="0"/>
                    </a:p>
                  </a:txBody>
                  <a:tcPr/>
                </a:tc>
                <a:tc>
                  <a:txBody>
                    <a:bodyPr/>
                    <a:lstStyle/>
                    <a:p>
                      <a:r>
                        <a:rPr kumimoji="1" lang="ja-JP" altLang="en-US" dirty="0" smtClean="0"/>
                        <a:t>パーセンテージ</a:t>
                      </a:r>
                      <a:endParaRPr kumimoji="1" lang="ja-JP" altLang="en-US" dirty="0"/>
                    </a:p>
                  </a:txBody>
                  <a:tcPr/>
                </a:tc>
              </a:tr>
              <a:tr h="370840">
                <a:tc>
                  <a:txBody>
                    <a:bodyPr/>
                    <a:lstStyle/>
                    <a:p>
                      <a:r>
                        <a:rPr kumimoji="1" lang="en-US" altLang="ja-JP" dirty="0" smtClean="0"/>
                        <a:t>6</a:t>
                      </a:r>
                      <a:endParaRPr kumimoji="1" lang="ja-JP" altLang="en-US" dirty="0"/>
                    </a:p>
                  </a:txBody>
                  <a:tcPr/>
                </a:tc>
                <a:tc>
                  <a:txBody>
                    <a:bodyPr/>
                    <a:lstStyle/>
                    <a:p>
                      <a:r>
                        <a:rPr kumimoji="1" lang="en-US" altLang="ja-JP" dirty="0" smtClean="0"/>
                        <a:t>^</a:t>
                      </a:r>
                      <a:endParaRPr kumimoji="1" lang="ja-JP" altLang="en-US" dirty="0"/>
                    </a:p>
                  </a:txBody>
                  <a:tcPr/>
                </a:tc>
                <a:tc>
                  <a:txBody>
                    <a:bodyPr/>
                    <a:lstStyle/>
                    <a:p>
                      <a:r>
                        <a:rPr kumimoji="1" lang="ja-JP" altLang="en-US" dirty="0" smtClean="0"/>
                        <a:t>べき算</a:t>
                      </a:r>
                      <a:endParaRPr kumimoji="1" lang="ja-JP" altLang="en-US" dirty="0"/>
                    </a:p>
                  </a:txBody>
                  <a:tcPr/>
                </a:tc>
              </a:tr>
              <a:tr h="370840">
                <a:tc>
                  <a:txBody>
                    <a:bodyPr/>
                    <a:lstStyle/>
                    <a:p>
                      <a:r>
                        <a:rPr kumimoji="1" lang="en-US" altLang="ja-JP" dirty="0" smtClean="0"/>
                        <a:t>7</a:t>
                      </a:r>
                      <a:endParaRPr kumimoji="1" lang="ja-JP" altLang="en-US" dirty="0"/>
                    </a:p>
                  </a:txBody>
                  <a:tcPr/>
                </a:tc>
                <a:tc>
                  <a:txBody>
                    <a:bodyPr/>
                    <a:lstStyle/>
                    <a:p>
                      <a:r>
                        <a:rPr kumimoji="1" lang="ja-JP" altLang="en-US" dirty="0" smtClean="0"/>
                        <a:t>* または </a:t>
                      </a:r>
                      <a:r>
                        <a:rPr kumimoji="1" lang="en-US" altLang="ja-JP" dirty="0" smtClean="0"/>
                        <a:t>/</a:t>
                      </a:r>
                      <a:endParaRPr kumimoji="1" lang="ja-JP" altLang="en-US" dirty="0"/>
                    </a:p>
                  </a:txBody>
                  <a:tcPr/>
                </a:tc>
                <a:tc>
                  <a:txBody>
                    <a:bodyPr/>
                    <a:lstStyle/>
                    <a:p>
                      <a:r>
                        <a:rPr kumimoji="1" lang="ja-JP" altLang="en-US" dirty="0" smtClean="0"/>
                        <a:t>乗算または除算</a:t>
                      </a:r>
                      <a:endParaRPr kumimoji="1" lang="ja-JP" altLang="en-US" dirty="0"/>
                    </a:p>
                  </a:txBody>
                  <a:tcPr/>
                </a:tc>
              </a:tr>
              <a:tr h="370840">
                <a:tc>
                  <a:txBody>
                    <a:bodyPr/>
                    <a:lstStyle/>
                    <a:p>
                      <a:r>
                        <a:rPr kumimoji="1" lang="en-US" altLang="ja-JP" dirty="0" smtClean="0"/>
                        <a:t>8</a:t>
                      </a:r>
                      <a:endParaRPr kumimoji="1" lang="ja-JP" altLang="en-US" dirty="0"/>
                    </a:p>
                  </a:txBody>
                  <a:tcPr/>
                </a:tc>
                <a:tc>
                  <a:txBody>
                    <a:bodyPr/>
                    <a:lstStyle/>
                    <a:p>
                      <a:r>
                        <a:rPr kumimoji="1" lang="en-US" altLang="ja-JP" dirty="0" smtClean="0"/>
                        <a:t>+ </a:t>
                      </a:r>
                      <a:r>
                        <a:rPr kumimoji="1" lang="ja-JP" altLang="en-US" dirty="0" smtClean="0"/>
                        <a:t>または </a:t>
                      </a:r>
                      <a:r>
                        <a:rPr kumimoji="1" lang="en-US" altLang="ja-JP" dirty="0" smtClean="0"/>
                        <a:t>-</a:t>
                      </a:r>
                      <a:endParaRPr kumimoji="1" lang="ja-JP" altLang="en-US" dirty="0"/>
                    </a:p>
                  </a:txBody>
                  <a:tcPr/>
                </a:tc>
                <a:tc>
                  <a:txBody>
                    <a:bodyPr/>
                    <a:lstStyle/>
                    <a:p>
                      <a:r>
                        <a:rPr kumimoji="1" lang="ja-JP" altLang="en-US" dirty="0" smtClean="0"/>
                        <a:t>加算または減算</a:t>
                      </a:r>
                      <a:endParaRPr kumimoji="1" lang="ja-JP" altLang="en-US" dirty="0"/>
                    </a:p>
                  </a:txBody>
                  <a:tcPr/>
                </a:tc>
              </a:tr>
              <a:tr h="370840">
                <a:tc>
                  <a:txBody>
                    <a:bodyPr/>
                    <a:lstStyle/>
                    <a:p>
                      <a:r>
                        <a:rPr kumimoji="1" lang="en-US" altLang="ja-JP" dirty="0" smtClean="0"/>
                        <a:t>9</a:t>
                      </a:r>
                      <a:endParaRPr kumimoji="1" lang="ja-JP" altLang="en-US" dirty="0"/>
                    </a:p>
                  </a:txBody>
                  <a:tcPr/>
                </a:tc>
                <a:tc>
                  <a:txBody>
                    <a:bodyPr/>
                    <a:lstStyle/>
                    <a:p>
                      <a:r>
                        <a:rPr kumimoji="1" lang="en-US" altLang="ja-JP" dirty="0" smtClean="0"/>
                        <a:t>&amp;</a:t>
                      </a:r>
                      <a:endParaRPr kumimoji="1" lang="ja-JP" altLang="en-US" dirty="0"/>
                    </a:p>
                  </a:txBody>
                  <a:tcPr/>
                </a:tc>
                <a:tc>
                  <a:txBody>
                    <a:bodyPr/>
                    <a:lstStyle/>
                    <a:p>
                      <a:r>
                        <a:rPr kumimoji="1" lang="ja-JP" altLang="en-US" dirty="0" smtClean="0"/>
                        <a:t>文字列の結合または連結</a:t>
                      </a:r>
                      <a:endParaRPr kumimoji="1" lang="ja-JP" altLang="en-US" dirty="0"/>
                    </a:p>
                  </a:txBody>
                  <a:tcPr/>
                </a:tc>
              </a:tr>
              <a:tr h="370840">
                <a:tc>
                  <a:txBody>
                    <a:bodyPr/>
                    <a:lstStyle/>
                    <a:p>
                      <a:r>
                        <a:rPr kumimoji="1" lang="en-US" altLang="ja-JP" dirty="0" smtClean="0"/>
                        <a:t>10</a:t>
                      </a:r>
                      <a:endParaRPr kumimoji="1" lang="ja-JP" altLang="en-US" dirty="0"/>
                    </a:p>
                  </a:txBody>
                  <a:tcPr/>
                </a:tc>
                <a:tc>
                  <a:txBody>
                    <a:bodyPr/>
                    <a:lstStyle/>
                    <a:p>
                      <a:r>
                        <a:rPr kumimoji="1" lang="en-US" altLang="ja-JP" dirty="0" smtClean="0"/>
                        <a:t>=</a:t>
                      </a:r>
                      <a:r>
                        <a:rPr kumimoji="1" lang="ja-JP" altLang="en-US" dirty="0" smtClean="0"/>
                        <a:t>　</a:t>
                      </a:r>
                      <a:r>
                        <a:rPr kumimoji="1" lang="en-US" altLang="ja-JP" dirty="0" smtClean="0"/>
                        <a:t>&lt;</a:t>
                      </a:r>
                      <a:r>
                        <a:rPr kumimoji="1" lang="ja-JP" altLang="en-US" dirty="0" smtClean="0"/>
                        <a:t>　</a:t>
                      </a:r>
                      <a:r>
                        <a:rPr kumimoji="1" lang="en-US" altLang="ja-JP" dirty="0" smtClean="0"/>
                        <a:t>&gt;</a:t>
                      </a:r>
                      <a:r>
                        <a:rPr kumimoji="1" lang="ja-JP" altLang="en-US" dirty="0" smtClean="0"/>
                        <a:t>　</a:t>
                      </a:r>
                      <a:r>
                        <a:rPr kumimoji="1" lang="en-US" altLang="ja-JP" dirty="0" smtClean="0"/>
                        <a:t>&lt;=</a:t>
                      </a:r>
                      <a:r>
                        <a:rPr kumimoji="1" lang="ja-JP" altLang="en-US" dirty="0" smtClean="0"/>
                        <a:t>　</a:t>
                      </a:r>
                      <a:r>
                        <a:rPr kumimoji="1" lang="en-US" altLang="ja-JP" dirty="0" smtClean="0"/>
                        <a:t>&gt;=</a:t>
                      </a:r>
                      <a:r>
                        <a:rPr kumimoji="1" lang="ja-JP" altLang="en-US" dirty="0" smtClean="0"/>
                        <a:t>　</a:t>
                      </a:r>
                      <a:r>
                        <a:rPr kumimoji="1" lang="en-US" altLang="ja-JP" dirty="0" smtClean="0"/>
                        <a:t>&lt;&gt;</a:t>
                      </a:r>
                      <a:endParaRPr kumimoji="1" lang="ja-JP" altLang="en-US" dirty="0"/>
                    </a:p>
                  </a:txBody>
                  <a:tcPr/>
                </a:tc>
                <a:tc>
                  <a:txBody>
                    <a:bodyPr/>
                    <a:lstStyle/>
                    <a:p>
                      <a:r>
                        <a:rPr kumimoji="1" lang="ja-JP" altLang="en-US" dirty="0" smtClean="0"/>
                        <a:t>比較演算子</a:t>
                      </a:r>
                      <a:endParaRPr kumimoji="1" lang="ja-JP" altLang="en-US" dirty="0"/>
                    </a:p>
                  </a:txBody>
                  <a:tcPr/>
                </a:tc>
              </a:tr>
            </a:tbl>
          </a:graphicData>
        </a:graphic>
      </p:graphicFrame>
      <p:sp>
        <p:nvSpPr>
          <p:cNvPr id="4" name="日付プレースホルダ 3"/>
          <p:cNvSpPr>
            <a:spLocks noGrp="1"/>
          </p:cNvSpPr>
          <p:nvPr>
            <p:ph type="dt" sz="half" idx="10"/>
          </p:nvPr>
        </p:nvSpPr>
        <p:spPr/>
        <p:txBody>
          <a:bodyPr/>
          <a:lstStyle/>
          <a:p>
            <a:fld id="{3DD4032E-6051-4909-B229-E131D0554D7C}" type="datetime1">
              <a:rPr kumimoji="1" lang="ja-JP" altLang="en-US" smtClean="0"/>
              <a:pPr/>
              <a:t>2010/5/20</a:t>
            </a:fld>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SystemKOMACO</a:t>
            </a:r>
            <a:endParaRPr kumimoji="1" lang="ja-JP" altLang="en-US"/>
          </a:p>
        </p:txBody>
      </p:sp>
      <p:sp>
        <p:nvSpPr>
          <p:cNvPr id="6" name="スライド番号プレースホルダ 5"/>
          <p:cNvSpPr>
            <a:spLocks noGrp="1"/>
          </p:cNvSpPr>
          <p:nvPr>
            <p:ph type="sldNum" sz="quarter" idx="12"/>
          </p:nvPr>
        </p:nvSpPr>
        <p:spPr/>
        <p:txBody>
          <a:bodyPr/>
          <a:lstStyle/>
          <a:p>
            <a:fld id="{E7C0BDDF-823E-4117-AFCC-1FE62EE9C807}" type="slidenum">
              <a:rPr kumimoji="1" lang="ja-JP" altLang="en-US" smtClean="0"/>
              <a:pPr/>
              <a:t>20</a:t>
            </a:fld>
            <a:endParaRPr kumimoji="1" lang="ja-JP" altLang="en-US"/>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1">
            <a:schemeClr val="accent5"/>
          </a:lnRef>
          <a:fillRef idx="3">
            <a:schemeClr val="accent5"/>
          </a:fillRef>
          <a:effectRef idx="2">
            <a:schemeClr val="accent5"/>
          </a:effectRef>
          <a:fontRef idx="minor">
            <a:schemeClr val="lt1"/>
          </a:fontRef>
        </p:style>
        <p:txBody>
          <a:bodyPr>
            <a:normAutofit/>
          </a:bodyPr>
          <a:lstStyle/>
          <a:p>
            <a:r>
              <a:rPr kumimoji="1" lang="ja-JP" altLang="en-US" dirty="0" smtClean="0"/>
              <a:t>計算の順序：かっこは優先される</a:t>
            </a:r>
            <a:endParaRPr kumimoji="1" lang="ja-JP" altLang="en-US" dirty="0"/>
          </a:p>
        </p:txBody>
      </p:sp>
      <p:graphicFrame>
        <p:nvGraphicFramePr>
          <p:cNvPr id="7" name="コンテンツ プレースホルダ 6"/>
          <p:cNvGraphicFramePr>
            <a:graphicFrameLocks noGrp="1"/>
          </p:cNvGraphicFramePr>
          <p:nvPr>
            <p:ph idx="1"/>
          </p:nvPr>
        </p:nvGraphicFramePr>
        <p:xfrm>
          <a:off x="457200" y="2874334"/>
          <a:ext cx="8280000" cy="1483360"/>
        </p:xfrm>
        <a:graphic>
          <a:graphicData uri="http://schemas.openxmlformats.org/drawingml/2006/table">
            <a:tbl>
              <a:tblPr firstRow="1" bandRow="1">
                <a:tableStyleId>{5C22544A-7EE6-4342-B048-85BDC9FD1C3A}</a:tableStyleId>
              </a:tblPr>
              <a:tblGrid>
                <a:gridCol w="2304000"/>
                <a:gridCol w="2304000"/>
                <a:gridCol w="3672000"/>
              </a:tblGrid>
              <a:tr h="370840">
                <a:tc>
                  <a:txBody>
                    <a:bodyPr/>
                    <a:lstStyle/>
                    <a:p>
                      <a:pPr algn="ctr"/>
                      <a:r>
                        <a:rPr kumimoji="1" lang="ja-JP" altLang="en-US" dirty="0" smtClean="0"/>
                        <a:t>計算式</a:t>
                      </a:r>
                      <a:endParaRPr kumimoji="1" lang="ja-JP" altLang="en-US" dirty="0"/>
                    </a:p>
                  </a:txBody>
                  <a:tcPr anchor="ctr"/>
                </a:tc>
                <a:tc>
                  <a:txBody>
                    <a:bodyPr/>
                    <a:lstStyle/>
                    <a:p>
                      <a:pPr algn="ctr"/>
                      <a:r>
                        <a:rPr kumimoji="1" lang="ja-JP" altLang="en-US" dirty="0" smtClean="0"/>
                        <a:t>結果</a:t>
                      </a:r>
                      <a:endParaRPr kumimoji="1" lang="ja-JP" altLang="en-US" dirty="0"/>
                    </a:p>
                  </a:txBody>
                  <a:tcPr anchor="ctr"/>
                </a:tc>
                <a:tc>
                  <a:txBody>
                    <a:bodyPr/>
                    <a:lstStyle/>
                    <a:p>
                      <a:pPr algn="ctr"/>
                      <a:r>
                        <a:rPr kumimoji="1" lang="ja-JP" altLang="en-US" dirty="0" smtClean="0"/>
                        <a:t>説明</a:t>
                      </a:r>
                      <a:endParaRPr kumimoji="1" lang="ja-JP" altLang="en-US" dirty="0"/>
                    </a:p>
                  </a:txBody>
                  <a:tcPr anchor="ctr"/>
                </a:tc>
              </a:tr>
              <a:tr h="370840">
                <a:tc>
                  <a:txBody>
                    <a:bodyPr/>
                    <a:lstStyle/>
                    <a:p>
                      <a:r>
                        <a:rPr kumimoji="1" lang="en-US" altLang="ja-JP" dirty="0" smtClean="0"/>
                        <a:t>=7+3*5</a:t>
                      </a:r>
                      <a:endParaRPr kumimoji="1" lang="ja-JP" altLang="en-US" dirty="0"/>
                    </a:p>
                  </a:txBody>
                  <a:tcPr/>
                </a:tc>
                <a:tc>
                  <a:txBody>
                    <a:bodyPr/>
                    <a:lstStyle/>
                    <a:p>
                      <a:r>
                        <a:rPr kumimoji="1" lang="en-US" altLang="ja-JP" dirty="0" smtClean="0"/>
                        <a:t>22</a:t>
                      </a:r>
                      <a:r>
                        <a:rPr kumimoji="1" lang="ja-JP" altLang="en-US" dirty="0" smtClean="0"/>
                        <a:t>（</a:t>
                      </a:r>
                      <a:r>
                        <a:rPr kumimoji="1" lang="en-US" altLang="ja-JP" dirty="0" smtClean="0"/>
                        <a:t>50</a:t>
                      </a:r>
                      <a:r>
                        <a:rPr kumimoji="1" lang="ja-JP" altLang="en-US" dirty="0" smtClean="0"/>
                        <a:t>ではない）</a:t>
                      </a:r>
                      <a:endParaRPr kumimoji="1" lang="ja-JP" altLang="en-US" dirty="0"/>
                    </a:p>
                  </a:txBody>
                  <a:tcPr/>
                </a:tc>
                <a:tc>
                  <a:txBody>
                    <a:bodyPr/>
                    <a:lstStyle/>
                    <a:p>
                      <a:r>
                        <a:rPr kumimoji="1" lang="en-US" altLang="ja-JP" dirty="0" smtClean="0"/>
                        <a:t>3*5</a:t>
                      </a:r>
                      <a:r>
                        <a:rPr kumimoji="1" lang="ja-JP" altLang="en-US" dirty="0" smtClean="0"/>
                        <a:t>の結果に</a:t>
                      </a:r>
                      <a:r>
                        <a:rPr kumimoji="1" lang="en-US" altLang="ja-JP" dirty="0" smtClean="0"/>
                        <a:t>7</a:t>
                      </a:r>
                      <a:r>
                        <a:rPr kumimoji="1" lang="ja-JP" altLang="en-US" dirty="0" smtClean="0"/>
                        <a:t>を加算</a:t>
                      </a:r>
                      <a:endParaRPr kumimoji="1" lang="ja-JP" altLang="en-US" dirty="0"/>
                    </a:p>
                  </a:txBody>
                  <a:tcPr/>
                </a:tc>
              </a:tr>
              <a:tr h="370840">
                <a:tc>
                  <a:txBody>
                    <a:bodyPr/>
                    <a:lstStyle/>
                    <a:p>
                      <a:r>
                        <a:rPr kumimoji="1" lang="en-US" altLang="ja-JP" dirty="0" smtClean="0"/>
                        <a:t>=(7+3)*5</a:t>
                      </a:r>
                      <a:endParaRPr kumimoji="1" lang="ja-JP" altLang="en-US" dirty="0"/>
                    </a:p>
                  </a:txBody>
                  <a:tcPr/>
                </a:tc>
                <a:tc>
                  <a:txBody>
                    <a:bodyPr/>
                    <a:lstStyle/>
                    <a:p>
                      <a:r>
                        <a:rPr kumimoji="1" lang="en-US" altLang="ja-JP" dirty="0" smtClean="0"/>
                        <a:t>50</a:t>
                      </a:r>
                      <a:endParaRPr kumimoji="1" lang="ja-JP" altLang="en-US" dirty="0"/>
                    </a:p>
                  </a:txBody>
                  <a:tcPr/>
                </a:tc>
                <a:tc>
                  <a:txBody>
                    <a:bodyPr/>
                    <a:lstStyle/>
                    <a:p>
                      <a:r>
                        <a:rPr kumimoji="1" lang="en-US" altLang="ja-JP" dirty="0" smtClean="0"/>
                        <a:t>7+3</a:t>
                      </a:r>
                      <a:r>
                        <a:rPr kumimoji="1" lang="ja-JP" altLang="en-US" dirty="0" smtClean="0"/>
                        <a:t>の結果を</a:t>
                      </a:r>
                      <a:r>
                        <a:rPr kumimoji="1" lang="en-US" altLang="ja-JP" dirty="0" smtClean="0"/>
                        <a:t>5</a:t>
                      </a:r>
                      <a:r>
                        <a:rPr kumimoji="1" lang="ja-JP" altLang="en-US" dirty="0" smtClean="0"/>
                        <a:t>倍する</a:t>
                      </a:r>
                      <a:endParaRPr kumimoji="1" lang="ja-JP" altLang="en-US" dirty="0"/>
                    </a:p>
                  </a:txBody>
                  <a:tcPr/>
                </a:tc>
              </a:tr>
              <a:tr h="370840">
                <a:tc>
                  <a:txBody>
                    <a:bodyPr/>
                    <a:lstStyle/>
                    <a:p>
                      <a:r>
                        <a:rPr kumimoji="1" lang="en-US" altLang="ja-JP" dirty="0" smtClean="0"/>
                        <a:t>=(1+2)*(2-1)</a:t>
                      </a:r>
                      <a:endParaRPr kumimoji="1" lang="ja-JP" altLang="en-US" dirty="0"/>
                    </a:p>
                  </a:txBody>
                  <a:tcPr/>
                </a:tc>
                <a:tc>
                  <a:txBody>
                    <a:bodyPr/>
                    <a:lstStyle/>
                    <a:p>
                      <a:r>
                        <a:rPr kumimoji="1" lang="en-US" altLang="ja-JP" dirty="0" smtClean="0"/>
                        <a:t>3</a:t>
                      </a:r>
                      <a:endParaRPr kumimoji="1" lang="ja-JP" altLang="en-US" dirty="0"/>
                    </a:p>
                  </a:txBody>
                  <a:tcPr/>
                </a:tc>
                <a:tc>
                  <a:txBody>
                    <a:bodyPr/>
                    <a:lstStyle/>
                    <a:p>
                      <a:r>
                        <a:rPr kumimoji="1" lang="en-US" altLang="ja-JP" dirty="0" smtClean="0"/>
                        <a:t>1+2</a:t>
                      </a:r>
                      <a:r>
                        <a:rPr kumimoji="1" lang="ja-JP" altLang="en-US" dirty="0" smtClean="0"/>
                        <a:t>の結果に</a:t>
                      </a:r>
                      <a:r>
                        <a:rPr kumimoji="1" lang="en-US" altLang="ja-JP" dirty="0" smtClean="0"/>
                        <a:t>2-1</a:t>
                      </a:r>
                      <a:r>
                        <a:rPr kumimoji="1" lang="ja-JP" altLang="en-US" dirty="0" smtClean="0"/>
                        <a:t>の結果を乗算する</a:t>
                      </a:r>
                      <a:endParaRPr kumimoji="1" lang="ja-JP" altLang="en-US" dirty="0"/>
                    </a:p>
                  </a:txBody>
                  <a:tcPr/>
                </a:tc>
              </a:tr>
            </a:tbl>
          </a:graphicData>
        </a:graphic>
      </p:graphicFrame>
      <p:sp>
        <p:nvSpPr>
          <p:cNvPr id="4" name="日付プレースホルダ 3"/>
          <p:cNvSpPr>
            <a:spLocks noGrp="1"/>
          </p:cNvSpPr>
          <p:nvPr>
            <p:ph type="dt" sz="half" idx="10"/>
          </p:nvPr>
        </p:nvSpPr>
        <p:spPr/>
        <p:txBody>
          <a:bodyPr/>
          <a:lstStyle/>
          <a:p>
            <a:fld id="{3DD4032E-6051-4909-B229-E131D0554D7C}" type="datetime1">
              <a:rPr kumimoji="1" lang="ja-JP" altLang="en-US" smtClean="0"/>
              <a:pPr/>
              <a:t>2010/5/20</a:t>
            </a:fld>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SystemKOMACO</a:t>
            </a:r>
            <a:endParaRPr kumimoji="1" lang="ja-JP" altLang="en-US"/>
          </a:p>
        </p:txBody>
      </p:sp>
      <p:sp>
        <p:nvSpPr>
          <p:cNvPr id="6" name="スライド番号プレースホルダ 5"/>
          <p:cNvSpPr>
            <a:spLocks noGrp="1"/>
          </p:cNvSpPr>
          <p:nvPr>
            <p:ph type="sldNum" sz="quarter" idx="12"/>
          </p:nvPr>
        </p:nvSpPr>
        <p:spPr/>
        <p:txBody>
          <a:bodyPr/>
          <a:lstStyle/>
          <a:p>
            <a:fld id="{E7C0BDDF-823E-4117-AFCC-1FE62EE9C807}" type="slidenum">
              <a:rPr kumimoji="1" lang="ja-JP" altLang="en-US" smtClean="0"/>
              <a:pPr/>
              <a:t>21</a:t>
            </a:fld>
            <a:endParaRPr kumimoji="1" lang="ja-JP" altLang="en-US"/>
          </a:p>
        </p:txBody>
      </p:sp>
      <p:sp>
        <p:nvSpPr>
          <p:cNvPr id="8" name="テキスト ボックス 7"/>
          <p:cNvSpPr txBox="1"/>
          <p:nvPr/>
        </p:nvSpPr>
        <p:spPr>
          <a:xfrm>
            <a:off x="468000" y="1643050"/>
            <a:ext cx="8208000" cy="923330"/>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kumimoji="1" lang="ja-JP" altLang="en-US" dirty="0" smtClean="0"/>
              <a:t>計算順序を変更するには、最初に計算を実行する必要のある数式の要素をかっこで囲む。</a:t>
            </a:r>
            <a:endParaRPr kumimoji="1" lang="en-US" altLang="ja-JP" dirty="0" smtClean="0"/>
          </a:p>
          <a:p>
            <a:r>
              <a:rPr kumimoji="1" lang="ja-JP" altLang="en-US" dirty="0" smtClean="0"/>
              <a:t>つまり「</a:t>
            </a:r>
            <a:r>
              <a:rPr kumimoji="1" lang="en-US" altLang="ja-JP" dirty="0" smtClean="0"/>
              <a:t>=</a:t>
            </a:r>
            <a:r>
              <a:rPr kumimoji="1" lang="ja-JP" altLang="en-US" dirty="0" smtClean="0"/>
              <a:t>（</a:t>
            </a:r>
            <a:r>
              <a:rPr lang="en-US" altLang="ja-JP" dirty="0" smtClean="0"/>
              <a:t>1+2</a:t>
            </a:r>
            <a:r>
              <a:rPr kumimoji="1" lang="ja-JP" altLang="en-US" dirty="0" smtClean="0"/>
              <a:t>）</a:t>
            </a:r>
            <a:r>
              <a:rPr kumimoji="1" lang="en-US" altLang="ja-JP" dirty="0" smtClean="0"/>
              <a:t>*3</a:t>
            </a:r>
            <a:r>
              <a:rPr kumimoji="1" lang="ja-JP" altLang="en-US" dirty="0" smtClean="0"/>
              <a:t>」で</a:t>
            </a:r>
            <a:r>
              <a:rPr lang="ja-JP" altLang="en-US" dirty="0"/>
              <a:t>は</a:t>
            </a:r>
            <a:r>
              <a:rPr lang="ja-JP" altLang="en-US" dirty="0" smtClean="0"/>
              <a:t>、最初に</a:t>
            </a:r>
            <a:r>
              <a:rPr lang="en-US" altLang="ja-JP" dirty="0" smtClean="0"/>
              <a:t>1+2</a:t>
            </a:r>
            <a:r>
              <a:rPr lang="ja-JP" altLang="en-US" dirty="0" smtClean="0"/>
              <a:t>が計算され、その結果に</a:t>
            </a:r>
            <a:r>
              <a:rPr lang="en-US" altLang="ja-JP" dirty="0" smtClean="0"/>
              <a:t>3</a:t>
            </a:r>
            <a:r>
              <a:rPr lang="ja-JP" altLang="en-US" dirty="0" smtClean="0"/>
              <a:t>が乗算される。</a:t>
            </a:r>
            <a:endParaRPr kumimoji="1" lang="ja-JP" altLang="en-US" dirty="0"/>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1">
            <a:schemeClr val="accent5"/>
          </a:lnRef>
          <a:fillRef idx="3">
            <a:schemeClr val="accent5"/>
          </a:fillRef>
          <a:effectRef idx="2">
            <a:schemeClr val="accent5"/>
          </a:effectRef>
          <a:fontRef idx="minor">
            <a:schemeClr val="lt1"/>
          </a:fontRef>
        </p:style>
        <p:txBody>
          <a:bodyPr/>
          <a:lstStyle/>
          <a:p>
            <a:r>
              <a:rPr lang="ja-JP" altLang="en-US" dirty="0" smtClean="0"/>
              <a:t>エラーチェックオプション</a:t>
            </a:r>
            <a:endParaRPr kumimoji="1" lang="ja-JP" altLang="en-US" dirty="0"/>
          </a:p>
        </p:txBody>
      </p:sp>
      <p:pic>
        <p:nvPicPr>
          <p:cNvPr id="7" name="コンテンツ プレースホルダ 6" descr="DC068.JPG"/>
          <p:cNvPicPr>
            <a:picLocks noGrp="1" noChangeAspect="1"/>
          </p:cNvPicPr>
          <p:nvPr>
            <p:ph idx="1"/>
          </p:nvPr>
        </p:nvPicPr>
        <p:blipFill>
          <a:blip r:embed="rId2" cstate="print"/>
          <a:stretch>
            <a:fillRect/>
          </a:stretch>
        </p:blipFill>
        <p:spPr>
          <a:xfrm>
            <a:off x="2357422" y="2128854"/>
            <a:ext cx="6372225" cy="3657600"/>
          </a:xfrm>
        </p:spPr>
      </p:pic>
      <p:sp>
        <p:nvSpPr>
          <p:cNvPr id="4" name="日付プレースホルダ 3"/>
          <p:cNvSpPr>
            <a:spLocks noGrp="1"/>
          </p:cNvSpPr>
          <p:nvPr>
            <p:ph type="dt" sz="half" idx="10"/>
          </p:nvPr>
        </p:nvSpPr>
        <p:spPr/>
        <p:txBody>
          <a:bodyPr/>
          <a:lstStyle/>
          <a:p>
            <a:fld id="{3DD4032E-6051-4909-B229-E131D0554D7C}" type="datetime1">
              <a:rPr kumimoji="1" lang="ja-JP" altLang="en-US" smtClean="0"/>
              <a:pPr/>
              <a:t>2010/5/20</a:t>
            </a:fld>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SystemKOMACO</a:t>
            </a:r>
            <a:endParaRPr kumimoji="1" lang="ja-JP" altLang="en-US"/>
          </a:p>
        </p:txBody>
      </p:sp>
      <p:sp>
        <p:nvSpPr>
          <p:cNvPr id="6" name="スライド番号プレースホルダ 5"/>
          <p:cNvSpPr>
            <a:spLocks noGrp="1"/>
          </p:cNvSpPr>
          <p:nvPr>
            <p:ph type="sldNum" sz="quarter" idx="12"/>
          </p:nvPr>
        </p:nvSpPr>
        <p:spPr/>
        <p:txBody>
          <a:bodyPr/>
          <a:lstStyle/>
          <a:p>
            <a:fld id="{E7C0BDDF-823E-4117-AFCC-1FE62EE9C807}" type="slidenum">
              <a:rPr kumimoji="1" lang="ja-JP" altLang="en-US" smtClean="0"/>
              <a:pPr/>
              <a:t>22</a:t>
            </a:fld>
            <a:endParaRPr kumimoji="1" lang="ja-JP" altLang="en-US"/>
          </a:p>
        </p:txBody>
      </p:sp>
      <p:pic>
        <p:nvPicPr>
          <p:cNvPr id="8" name="図 7" descr="DC069.JPG"/>
          <p:cNvPicPr>
            <a:picLocks noChangeAspect="1"/>
          </p:cNvPicPr>
          <p:nvPr/>
        </p:nvPicPr>
        <p:blipFill>
          <a:blip r:embed="rId3" cstate="print"/>
          <a:stretch>
            <a:fillRect/>
          </a:stretch>
        </p:blipFill>
        <p:spPr>
          <a:xfrm>
            <a:off x="571472" y="1928802"/>
            <a:ext cx="1381125" cy="638175"/>
          </a:xfrm>
          <a:prstGeom prst="rect">
            <a:avLst/>
          </a:prstGeom>
        </p:spPr>
      </p:pic>
      <p:pic>
        <p:nvPicPr>
          <p:cNvPr id="9" name="図 8" descr="DC070.JPG"/>
          <p:cNvPicPr>
            <a:picLocks noChangeAspect="1"/>
          </p:cNvPicPr>
          <p:nvPr/>
        </p:nvPicPr>
        <p:blipFill>
          <a:blip r:embed="rId4" cstate="print"/>
          <a:stretch>
            <a:fillRect/>
          </a:stretch>
        </p:blipFill>
        <p:spPr>
          <a:xfrm>
            <a:off x="571472" y="3648081"/>
            <a:ext cx="1428750" cy="638175"/>
          </a:xfrm>
          <a:prstGeom prst="rect">
            <a:avLst/>
          </a:prstGeom>
        </p:spPr>
      </p:pic>
      <p:sp>
        <p:nvSpPr>
          <p:cNvPr id="10" name="線吹き出し 1 (枠付き) 9"/>
          <p:cNvSpPr/>
          <p:nvPr/>
        </p:nvSpPr>
        <p:spPr>
          <a:xfrm>
            <a:off x="522546" y="4747512"/>
            <a:ext cx="1692000" cy="396000"/>
          </a:xfrm>
          <a:prstGeom prst="borderCallout1">
            <a:avLst>
              <a:gd name="adj1" fmla="val 1877"/>
              <a:gd name="adj2" fmla="val 49916"/>
              <a:gd name="adj3" fmla="val -186640"/>
              <a:gd name="adj4" fmla="val 49722"/>
            </a:avLst>
          </a:prstGeom>
          <a:ln w="19050">
            <a:headEnd type="none" w="med" len="med"/>
            <a:tailEnd type="triangle" w="med" len="med"/>
          </a:ln>
        </p:spPr>
        <p:style>
          <a:lnRef idx="1">
            <a:schemeClr val="accent2"/>
          </a:lnRef>
          <a:fillRef idx="3">
            <a:schemeClr val="accent2"/>
          </a:fillRef>
          <a:effectRef idx="2">
            <a:schemeClr val="accent2"/>
          </a:effectRef>
          <a:fontRef idx="minor">
            <a:schemeClr val="lt1"/>
          </a:fontRef>
        </p:style>
        <p:txBody>
          <a:bodyPr rtlCol="0" anchor="ctr"/>
          <a:lstStyle/>
          <a:p>
            <a:pPr algn="ctr"/>
            <a:r>
              <a:rPr kumimoji="1" lang="ja-JP" altLang="en-US" dirty="0" smtClean="0"/>
              <a:t>セルをクリック</a:t>
            </a:r>
            <a:endParaRPr kumimoji="1" lang="ja-JP" altLang="en-US" dirty="0"/>
          </a:p>
        </p:txBody>
      </p:sp>
      <p:sp>
        <p:nvSpPr>
          <p:cNvPr id="11" name="下矢印 10"/>
          <p:cNvSpPr/>
          <p:nvPr/>
        </p:nvSpPr>
        <p:spPr>
          <a:xfrm>
            <a:off x="857224" y="2786058"/>
            <a:ext cx="857256" cy="642942"/>
          </a:xfrm>
          <a:prstGeom prst="down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kumimoji="1" lang="ja-JP" altLang="en-US"/>
          </a:p>
        </p:txBody>
      </p:sp>
      <p:sp>
        <p:nvSpPr>
          <p:cNvPr id="12" name="線吹き出し 1 (枠付き) 11"/>
          <p:cNvSpPr/>
          <p:nvPr/>
        </p:nvSpPr>
        <p:spPr>
          <a:xfrm>
            <a:off x="3071802" y="4143380"/>
            <a:ext cx="1692000" cy="396000"/>
          </a:xfrm>
          <a:prstGeom prst="borderCallout1">
            <a:avLst>
              <a:gd name="adj1" fmla="val 1877"/>
              <a:gd name="adj2" fmla="val 49916"/>
              <a:gd name="adj3" fmla="val -230956"/>
              <a:gd name="adj4" fmla="val 121232"/>
            </a:avLst>
          </a:prstGeom>
          <a:ln w="19050">
            <a:headEnd type="none" w="med" len="med"/>
            <a:tailEnd type="triangle" w="med" len="med"/>
          </a:ln>
        </p:spPr>
        <p:style>
          <a:lnRef idx="1">
            <a:schemeClr val="accent2"/>
          </a:lnRef>
          <a:fillRef idx="3">
            <a:schemeClr val="accent2"/>
          </a:fillRef>
          <a:effectRef idx="2">
            <a:schemeClr val="accent2"/>
          </a:effectRef>
          <a:fontRef idx="minor">
            <a:schemeClr val="lt1"/>
          </a:fontRef>
        </p:style>
        <p:txBody>
          <a:bodyPr rtlCol="0" anchor="ctr"/>
          <a:lstStyle/>
          <a:p>
            <a:pPr algn="ctr"/>
            <a:r>
              <a:rPr kumimoji="1" lang="ja-JP" altLang="en-US" dirty="0" smtClean="0"/>
              <a:t>▼をクリック</a:t>
            </a:r>
            <a:endParaRPr kumimoji="1" lang="ja-JP" altLang="en-US" dirty="0"/>
          </a:p>
        </p:txBody>
      </p:sp>
      <p:sp>
        <p:nvSpPr>
          <p:cNvPr id="13" name="円/楕円 12"/>
          <p:cNvSpPr/>
          <p:nvPr/>
        </p:nvSpPr>
        <p:spPr>
          <a:xfrm>
            <a:off x="1177470" y="2053206"/>
            <a:ext cx="214314" cy="214314"/>
          </a:xfrm>
          <a:prstGeom prst="ellipse">
            <a:avLst/>
          </a:prstGeom>
          <a:noFill/>
          <a:ln>
            <a:solidFill>
              <a:srgbClr xmlns:mc="http://schemas.openxmlformats.org/markup-compatibility/2006" xmlns:a14="http://schemas.microsoft.com/office/drawing/2010/main" val="FF0000" mc:Ignorabl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線吹き出し 1 (枠付き) 13"/>
          <p:cNvSpPr/>
          <p:nvPr/>
        </p:nvSpPr>
        <p:spPr>
          <a:xfrm>
            <a:off x="2786050" y="1571612"/>
            <a:ext cx="2304000" cy="396000"/>
          </a:xfrm>
          <a:prstGeom prst="borderCallout1">
            <a:avLst>
              <a:gd name="adj1" fmla="val 48525"/>
              <a:gd name="adj2" fmla="val -595"/>
              <a:gd name="adj3" fmla="val 142231"/>
              <a:gd name="adj4" fmla="val -61323"/>
            </a:avLst>
          </a:prstGeom>
          <a:ln w="19050">
            <a:headEnd type="none" w="med" len="med"/>
            <a:tailEnd type="triangle" w="med" len="med"/>
          </a:ln>
        </p:spPr>
        <p:style>
          <a:lnRef idx="1">
            <a:schemeClr val="accent2"/>
          </a:lnRef>
          <a:fillRef idx="3">
            <a:schemeClr val="accent2"/>
          </a:fillRef>
          <a:effectRef idx="2">
            <a:schemeClr val="accent2"/>
          </a:effectRef>
          <a:fontRef idx="minor">
            <a:schemeClr val="lt1"/>
          </a:fontRef>
        </p:style>
        <p:txBody>
          <a:bodyPr rtlCol="0" anchor="ctr"/>
          <a:lstStyle/>
          <a:p>
            <a:pPr algn="ctr"/>
            <a:r>
              <a:rPr kumimoji="1" lang="ja-JP" altLang="en-US" dirty="0" smtClean="0"/>
              <a:t>エラーインジケーター</a:t>
            </a:r>
            <a:endParaRPr kumimoji="1" lang="ja-JP" altLang="en-US" dirty="0"/>
          </a:p>
        </p:txBody>
      </p:sp>
      <p:sp>
        <p:nvSpPr>
          <p:cNvPr id="15" name="テキスト ボックス 14"/>
          <p:cNvSpPr txBox="1"/>
          <p:nvPr/>
        </p:nvSpPr>
        <p:spPr>
          <a:xfrm>
            <a:off x="457200" y="5917188"/>
            <a:ext cx="8229600" cy="36933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ja-JP" altLang="en-US" dirty="0" smtClean="0"/>
              <a:t>エラーインジケーターは、</a:t>
            </a:r>
            <a:r>
              <a:rPr lang="en-US" altLang="ja-JP" dirty="0" smtClean="0"/>
              <a:t>[</a:t>
            </a:r>
            <a:r>
              <a:rPr lang="ja-JP" altLang="en-US" dirty="0" smtClean="0"/>
              <a:t>ツール</a:t>
            </a:r>
            <a:r>
              <a:rPr lang="en-US" altLang="ja-JP" dirty="0" smtClean="0"/>
              <a:t>]</a:t>
            </a:r>
            <a:r>
              <a:rPr lang="ja-JP" altLang="en-US" dirty="0" smtClean="0"/>
              <a:t>の</a:t>
            </a:r>
            <a:r>
              <a:rPr lang="en-US" altLang="ja-JP" dirty="0" smtClean="0"/>
              <a:t>[</a:t>
            </a:r>
            <a:r>
              <a:rPr lang="ja-JP" altLang="en-US" dirty="0" smtClean="0"/>
              <a:t>オプション</a:t>
            </a:r>
            <a:r>
              <a:rPr lang="en-US" altLang="ja-JP" dirty="0" smtClean="0"/>
              <a:t>]</a:t>
            </a:r>
            <a:r>
              <a:rPr lang="ja-JP" altLang="en-US" dirty="0" smtClean="0"/>
              <a:t>で設定したルールに基づく</a:t>
            </a:r>
            <a:endParaRPr kumimoji="1" lang="ja-JP" altLang="en-US" dirty="0"/>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1">
            <a:schemeClr val="accent5"/>
          </a:lnRef>
          <a:fillRef idx="3">
            <a:schemeClr val="accent5"/>
          </a:fillRef>
          <a:effectRef idx="2">
            <a:schemeClr val="accent5"/>
          </a:effectRef>
          <a:fontRef idx="minor">
            <a:schemeClr val="lt1"/>
          </a:fontRef>
        </p:style>
        <p:txBody>
          <a:bodyPr>
            <a:normAutofit/>
          </a:bodyPr>
          <a:lstStyle/>
          <a:p>
            <a:r>
              <a:rPr lang="ja-JP" altLang="en-US" dirty="0"/>
              <a:t>計算</a:t>
            </a:r>
            <a:r>
              <a:rPr lang="ja-JP" altLang="en-US" dirty="0" smtClean="0"/>
              <a:t>の過程を表示：数式の検証</a:t>
            </a:r>
            <a:endParaRPr kumimoji="1" lang="ja-JP" altLang="en-US" dirty="0"/>
          </a:p>
        </p:txBody>
      </p:sp>
      <p:pic>
        <p:nvPicPr>
          <p:cNvPr id="7" name="コンテンツ プレースホルダ 6" descr="DC072.JPG"/>
          <p:cNvPicPr>
            <a:picLocks noGrp="1" noChangeAspect="1"/>
          </p:cNvPicPr>
          <p:nvPr>
            <p:ph idx="1"/>
          </p:nvPr>
        </p:nvPicPr>
        <p:blipFill>
          <a:blip r:embed="rId2" cstate="print"/>
          <a:stretch>
            <a:fillRect/>
          </a:stretch>
        </p:blipFill>
        <p:spPr>
          <a:xfrm>
            <a:off x="500034" y="2643182"/>
            <a:ext cx="2286000" cy="1619250"/>
          </a:xfrm>
        </p:spPr>
      </p:pic>
      <p:sp>
        <p:nvSpPr>
          <p:cNvPr id="4" name="日付プレースホルダ 3"/>
          <p:cNvSpPr>
            <a:spLocks noGrp="1"/>
          </p:cNvSpPr>
          <p:nvPr>
            <p:ph type="dt" sz="half" idx="10"/>
          </p:nvPr>
        </p:nvSpPr>
        <p:spPr/>
        <p:txBody>
          <a:bodyPr/>
          <a:lstStyle/>
          <a:p>
            <a:fld id="{3DD4032E-6051-4909-B229-E131D0554D7C}" type="datetime1">
              <a:rPr kumimoji="1" lang="ja-JP" altLang="en-US" smtClean="0"/>
              <a:pPr/>
              <a:t>2010/5/20</a:t>
            </a:fld>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SystemKOMACO</a:t>
            </a:r>
            <a:endParaRPr kumimoji="1" lang="ja-JP" altLang="en-US"/>
          </a:p>
        </p:txBody>
      </p:sp>
      <p:sp>
        <p:nvSpPr>
          <p:cNvPr id="6" name="スライド番号プレースホルダ 5"/>
          <p:cNvSpPr>
            <a:spLocks noGrp="1"/>
          </p:cNvSpPr>
          <p:nvPr>
            <p:ph type="sldNum" sz="quarter" idx="12"/>
          </p:nvPr>
        </p:nvSpPr>
        <p:spPr/>
        <p:txBody>
          <a:bodyPr/>
          <a:lstStyle/>
          <a:p>
            <a:fld id="{E7C0BDDF-823E-4117-AFCC-1FE62EE9C807}" type="slidenum">
              <a:rPr kumimoji="1" lang="ja-JP" altLang="en-US" smtClean="0"/>
              <a:pPr/>
              <a:t>23</a:t>
            </a:fld>
            <a:endParaRPr kumimoji="1" lang="ja-JP" altLang="en-US"/>
          </a:p>
        </p:txBody>
      </p:sp>
      <p:pic>
        <p:nvPicPr>
          <p:cNvPr id="8" name="図 7" descr="DC071.JPG"/>
          <p:cNvPicPr>
            <a:picLocks noChangeAspect="1"/>
          </p:cNvPicPr>
          <p:nvPr/>
        </p:nvPicPr>
        <p:blipFill>
          <a:blip r:embed="rId3" cstate="print"/>
          <a:stretch>
            <a:fillRect/>
          </a:stretch>
        </p:blipFill>
        <p:spPr>
          <a:xfrm>
            <a:off x="3833842" y="2428868"/>
            <a:ext cx="4953000" cy="2343150"/>
          </a:xfrm>
          <a:prstGeom prst="rect">
            <a:avLst/>
          </a:prstGeom>
        </p:spPr>
      </p:pic>
      <p:sp>
        <p:nvSpPr>
          <p:cNvPr id="9" name="下矢印 8"/>
          <p:cNvSpPr/>
          <p:nvPr/>
        </p:nvSpPr>
        <p:spPr>
          <a:xfrm rot="16200000">
            <a:off x="2881310" y="3024179"/>
            <a:ext cx="857256" cy="642942"/>
          </a:xfrm>
          <a:prstGeom prst="down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500034" y="5300505"/>
            <a:ext cx="8229600" cy="646331"/>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altLang="ja-JP" dirty="0" smtClean="0"/>
              <a:t>[</a:t>
            </a:r>
            <a:r>
              <a:rPr lang="ja-JP" altLang="en-US" dirty="0" smtClean="0"/>
              <a:t>ツール</a:t>
            </a:r>
            <a:r>
              <a:rPr lang="en-US" altLang="ja-JP" dirty="0" smtClean="0"/>
              <a:t>]</a:t>
            </a:r>
            <a:r>
              <a:rPr lang="ja-JP" altLang="en-US" dirty="0" smtClean="0"/>
              <a:t>の</a:t>
            </a:r>
            <a:r>
              <a:rPr lang="en-US" altLang="ja-JP" dirty="0" smtClean="0"/>
              <a:t>[</a:t>
            </a:r>
            <a:r>
              <a:rPr lang="ja-JP" altLang="en-US" dirty="0" smtClean="0"/>
              <a:t>ワークシート分析</a:t>
            </a:r>
            <a:r>
              <a:rPr lang="en-US" altLang="ja-JP" dirty="0" smtClean="0"/>
              <a:t>]</a:t>
            </a:r>
            <a:r>
              <a:rPr lang="ja-JP" altLang="en-US" dirty="0" smtClean="0"/>
              <a:t>で</a:t>
            </a:r>
            <a:r>
              <a:rPr lang="en-US" altLang="ja-JP" dirty="0" smtClean="0"/>
              <a:t>[</a:t>
            </a:r>
            <a:r>
              <a:rPr lang="ja-JP" altLang="en-US" dirty="0" smtClean="0"/>
              <a:t>数式の検証</a:t>
            </a:r>
            <a:r>
              <a:rPr lang="en-US" altLang="ja-JP" dirty="0" smtClean="0"/>
              <a:t>]</a:t>
            </a:r>
            <a:r>
              <a:rPr lang="ja-JP" altLang="en-US" dirty="0" smtClean="0"/>
              <a:t>からも表示できる。</a:t>
            </a:r>
            <a:endParaRPr lang="en-US" altLang="ja-JP" dirty="0" smtClean="0"/>
          </a:p>
          <a:p>
            <a:r>
              <a:rPr kumimoji="1" lang="ja-JP" altLang="en-US" dirty="0"/>
              <a:t>数式</a:t>
            </a:r>
            <a:r>
              <a:rPr kumimoji="1" lang="ja-JP" altLang="en-US" dirty="0" smtClean="0"/>
              <a:t>の動きをステップごとに確認できる。</a:t>
            </a:r>
            <a:endParaRPr kumimoji="1" lang="ja-JP" altLang="en-US" dirty="0"/>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1">
            <a:schemeClr val="accent5"/>
          </a:lnRef>
          <a:fillRef idx="3">
            <a:schemeClr val="accent5"/>
          </a:fillRef>
          <a:effectRef idx="2">
            <a:schemeClr val="accent5"/>
          </a:effectRef>
          <a:fontRef idx="minor">
            <a:schemeClr val="lt1"/>
          </a:fontRef>
        </p:style>
        <p:txBody>
          <a:bodyPr/>
          <a:lstStyle/>
          <a:p>
            <a:r>
              <a:rPr kumimoji="1" lang="ja-JP" altLang="en-US" dirty="0" smtClean="0"/>
              <a:t>数式バーで編集</a:t>
            </a:r>
            <a:endParaRPr kumimoji="1" lang="ja-JP" altLang="en-US" dirty="0"/>
          </a:p>
        </p:txBody>
      </p:sp>
      <p:pic>
        <p:nvPicPr>
          <p:cNvPr id="7" name="コンテンツ プレースホルダ 6" descr="DC074.JPG"/>
          <p:cNvPicPr>
            <a:picLocks noGrp="1" noChangeAspect="1"/>
          </p:cNvPicPr>
          <p:nvPr>
            <p:ph idx="1"/>
          </p:nvPr>
        </p:nvPicPr>
        <p:blipFill>
          <a:blip r:embed="rId2" cstate="print"/>
          <a:stretch>
            <a:fillRect/>
          </a:stretch>
        </p:blipFill>
        <p:spPr>
          <a:xfrm>
            <a:off x="2343179" y="2285992"/>
            <a:ext cx="6372225" cy="3657600"/>
          </a:xfrm>
        </p:spPr>
      </p:pic>
      <p:sp>
        <p:nvSpPr>
          <p:cNvPr id="4" name="日付プレースホルダ 3"/>
          <p:cNvSpPr>
            <a:spLocks noGrp="1"/>
          </p:cNvSpPr>
          <p:nvPr>
            <p:ph type="dt" sz="half" idx="10"/>
          </p:nvPr>
        </p:nvSpPr>
        <p:spPr/>
        <p:txBody>
          <a:bodyPr/>
          <a:lstStyle/>
          <a:p>
            <a:fld id="{3DD4032E-6051-4909-B229-E131D0554D7C}" type="datetime1">
              <a:rPr kumimoji="1" lang="ja-JP" altLang="en-US" smtClean="0"/>
              <a:pPr/>
              <a:t>2010/5/20</a:t>
            </a:fld>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SystemKOMACO</a:t>
            </a:r>
            <a:endParaRPr kumimoji="1" lang="ja-JP" altLang="en-US"/>
          </a:p>
        </p:txBody>
      </p:sp>
      <p:sp>
        <p:nvSpPr>
          <p:cNvPr id="6" name="スライド番号プレースホルダ 5"/>
          <p:cNvSpPr>
            <a:spLocks noGrp="1"/>
          </p:cNvSpPr>
          <p:nvPr>
            <p:ph type="sldNum" sz="quarter" idx="12"/>
          </p:nvPr>
        </p:nvSpPr>
        <p:spPr/>
        <p:txBody>
          <a:bodyPr/>
          <a:lstStyle/>
          <a:p>
            <a:fld id="{E7C0BDDF-823E-4117-AFCC-1FE62EE9C807}" type="slidenum">
              <a:rPr kumimoji="1" lang="ja-JP" altLang="en-US" smtClean="0"/>
              <a:pPr/>
              <a:t>24</a:t>
            </a:fld>
            <a:endParaRPr kumimoji="1" lang="ja-JP" altLang="en-US"/>
          </a:p>
        </p:txBody>
      </p:sp>
      <p:pic>
        <p:nvPicPr>
          <p:cNvPr id="8" name="図 7" descr="DC073.JPG"/>
          <p:cNvPicPr>
            <a:picLocks noChangeAspect="1"/>
          </p:cNvPicPr>
          <p:nvPr/>
        </p:nvPicPr>
        <p:blipFill>
          <a:blip r:embed="rId3" cstate="print"/>
          <a:stretch>
            <a:fillRect/>
          </a:stretch>
        </p:blipFill>
        <p:spPr>
          <a:xfrm>
            <a:off x="285736" y="1643050"/>
            <a:ext cx="2286000" cy="1619250"/>
          </a:xfrm>
          <a:prstGeom prst="rect">
            <a:avLst/>
          </a:prstGeom>
        </p:spPr>
      </p:pic>
      <p:cxnSp>
        <p:nvCxnSpPr>
          <p:cNvPr id="9" name="直線矢印コネクタ 8"/>
          <p:cNvCxnSpPr/>
          <p:nvPr/>
        </p:nvCxnSpPr>
        <p:spPr>
          <a:xfrm flipV="1">
            <a:off x="2214546" y="2428868"/>
            <a:ext cx="1714512" cy="214315"/>
          </a:xfrm>
          <a:prstGeom prst="straightConnector1">
            <a:avLst/>
          </a:prstGeom>
          <a:ln w="1905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1">
            <a:schemeClr val="accent5"/>
          </a:lnRef>
          <a:fillRef idx="3">
            <a:schemeClr val="accent5"/>
          </a:fillRef>
          <a:effectRef idx="2">
            <a:schemeClr val="accent5"/>
          </a:effectRef>
          <a:fontRef idx="minor">
            <a:schemeClr val="lt1"/>
          </a:fontRef>
        </p:style>
        <p:txBody>
          <a:bodyPr/>
          <a:lstStyle/>
          <a:p>
            <a:r>
              <a:rPr kumimoji="1" lang="ja-JP" altLang="en-US" dirty="0" smtClean="0"/>
              <a:t>関数の引数とネスト（入れ子）</a:t>
            </a:r>
            <a:endParaRPr kumimoji="1" lang="ja-JP" altLang="en-US" dirty="0"/>
          </a:p>
        </p:txBody>
      </p:sp>
      <p:sp>
        <p:nvSpPr>
          <p:cNvPr id="3" name="コンテンツ プレースホルダ 2"/>
          <p:cNvSpPr>
            <a:spLocks noGrp="1"/>
          </p:cNvSpPr>
          <p:nvPr>
            <p:ph idx="1"/>
          </p:nvPr>
        </p:nvSpPr>
        <p:spPr/>
        <p:txBody>
          <a:bodyPr/>
          <a:lstStyle/>
          <a:p>
            <a:pPr>
              <a:buClr>
                <a:schemeClr val="accent5"/>
              </a:buClr>
              <a:buFont typeface="Wingdings" pitchFamily="2" charset="2"/>
              <a:buChar char="l"/>
            </a:pPr>
            <a:r>
              <a:rPr kumimoji="1" lang="ja-JP" altLang="en-US" dirty="0" smtClean="0"/>
              <a:t>引数（ひきすう）</a:t>
            </a:r>
            <a:endParaRPr kumimoji="1" lang="en-US" altLang="ja-JP" dirty="0" smtClean="0"/>
          </a:p>
          <a:p>
            <a:pPr lvl="1">
              <a:buClr>
                <a:srgbClr xmlns:mc="http://schemas.openxmlformats.org/markup-compatibility/2006" xmlns:a14="http://schemas.microsoft.com/office/drawing/2010/main" val="0070C0" mc:Ignorable=""/>
              </a:buClr>
              <a:buFont typeface="Wingdings" pitchFamily="2" charset="2"/>
              <a:buChar char="ü"/>
            </a:pPr>
            <a:r>
              <a:rPr kumimoji="1" lang="ja-JP" altLang="en-US" dirty="0" smtClean="0"/>
              <a:t>特定の値：セル、セル範囲、数値、文字列など</a:t>
            </a:r>
            <a:endParaRPr kumimoji="1" lang="en-US" altLang="ja-JP" dirty="0" smtClean="0"/>
          </a:p>
          <a:p>
            <a:pPr lvl="1">
              <a:buClr>
                <a:srgbClr xmlns:mc="http://schemas.openxmlformats.org/markup-compatibility/2006" xmlns:a14="http://schemas.microsoft.com/office/drawing/2010/main" val="0070C0" mc:Ignorable=""/>
              </a:buClr>
              <a:buFont typeface="Wingdings" pitchFamily="2" charset="2"/>
              <a:buChar char="ü"/>
            </a:pPr>
            <a:r>
              <a:rPr lang="ja-JP" altLang="en-US" dirty="0"/>
              <a:t>関数に</a:t>
            </a:r>
            <a:r>
              <a:rPr lang="ja-JP" altLang="en-US" dirty="0" smtClean="0"/>
              <a:t>より指定できる数が決まっている</a:t>
            </a:r>
            <a:endParaRPr lang="en-US" altLang="ja-JP" dirty="0" smtClean="0"/>
          </a:p>
          <a:p>
            <a:pPr>
              <a:buClr>
                <a:schemeClr val="accent5"/>
              </a:buClr>
              <a:buFont typeface="Wingdings" pitchFamily="2" charset="2"/>
              <a:buChar char="l"/>
            </a:pPr>
            <a:r>
              <a:rPr lang="ja-JP" altLang="en-US" dirty="0" smtClean="0"/>
              <a:t>ネスト（入れ子）</a:t>
            </a:r>
            <a:endParaRPr lang="en-US" altLang="ja-JP" dirty="0" smtClean="0"/>
          </a:p>
          <a:p>
            <a:pPr lvl="1">
              <a:buClr>
                <a:srgbClr xmlns:mc="http://schemas.openxmlformats.org/markup-compatibility/2006" xmlns:a14="http://schemas.microsoft.com/office/drawing/2010/main" val="0070C0" mc:Ignorable=""/>
              </a:buClr>
              <a:buFont typeface="Wingdings" pitchFamily="2" charset="2"/>
              <a:buChar char="ü"/>
            </a:pPr>
            <a:r>
              <a:rPr lang="ja-JP" altLang="en-US" dirty="0"/>
              <a:t>複数の関数</a:t>
            </a:r>
            <a:r>
              <a:rPr lang="ja-JP" altLang="en-US" dirty="0" smtClean="0"/>
              <a:t>を組み合わせて使用する</a:t>
            </a:r>
            <a:endParaRPr lang="en-US" altLang="ja-JP" dirty="0" smtClean="0"/>
          </a:p>
          <a:p>
            <a:pPr lvl="1">
              <a:buClr>
                <a:srgbClr xmlns:mc="http://schemas.openxmlformats.org/markup-compatibility/2006" xmlns:a14="http://schemas.microsoft.com/office/drawing/2010/main" val="0070C0" mc:Ignorable=""/>
              </a:buClr>
              <a:buFont typeface="Wingdings" pitchFamily="2" charset="2"/>
              <a:buChar char="ü"/>
            </a:pPr>
            <a:r>
              <a:rPr lang="en-US" altLang="ja-JP" dirty="0" smtClean="0"/>
              <a:t>7</a:t>
            </a:r>
            <a:r>
              <a:rPr lang="ja-JP" altLang="en-US" dirty="0" smtClean="0"/>
              <a:t>レベルまで関数を指定可能</a:t>
            </a:r>
            <a:endParaRPr lang="en-US" altLang="ja-JP" dirty="0" smtClean="0"/>
          </a:p>
          <a:p>
            <a:pPr lvl="1">
              <a:buClr>
                <a:srgbClr xmlns:mc="http://schemas.openxmlformats.org/markup-compatibility/2006" xmlns:a14="http://schemas.microsoft.com/office/drawing/2010/main" val="0070C0" mc:Ignorable=""/>
              </a:buClr>
              <a:buFont typeface="Wingdings" pitchFamily="2" charset="2"/>
              <a:buChar char="ü"/>
            </a:pPr>
            <a:r>
              <a:rPr lang="ja-JP" altLang="en-US" dirty="0" smtClean="0"/>
              <a:t>例</a:t>
            </a:r>
            <a:r>
              <a:rPr lang="ja-JP" altLang="en-US" dirty="0"/>
              <a:t>）＝</a:t>
            </a:r>
            <a:r>
              <a:rPr lang="en-US" altLang="ja-JP" dirty="0"/>
              <a:t>IF(AVERAGE(F2</a:t>
            </a:r>
            <a:r>
              <a:rPr lang="ja-JP" altLang="en-US" dirty="0"/>
              <a:t>：</a:t>
            </a:r>
            <a:r>
              <a:rPr lang="en-US" altLang="ja-JP" dirty="0"/>
              <a:t>F5)&gt;50,SUM(G2:G5</a:t>
            </a:r>
            <a:r>
              <a:rPr lang="ja-JP" altLang="en-US" dirty="0"/>
              <a:t>）、</a:t>
            </a:r>
            <a:r>
              <a:rPr lang="en-US" altLang="ja-JP" dirty="0"/>
              <a:t>0</a:t>
            </a:r>
            <a:r>
              <a:rPr lang="ja-JP" altLang="en-US" dirty="0"/>
              <a:t>）</a:t>
            </a:r>
            <a:endParaRPr lang="en-US" altLang="ja-JP" dirty="0" smtClean="0"/>
          </a:p>
          <a:p>
            <a:endParaRPr kumimoji="1" lang="ja-JP" altLang="en-US" dirty="0"/>
          </a:p>
        </p:txBody>
      </p:sp>
      <p:sp>
        <p:nvSpPr>
          <p:cNvPr id="4" name="日付プレースホルダ 3"/>
          <p:cNvSpPr>
            <a:spLocks noGrp="1"/>
          </p:cNvSpPr>
          <p:nvPr>
            <p:ph type="dt" sz="half" idx="10"/>
          </p:nvPr>
        </p:nvSpPr>
        <p:spPr/>
        <p:txBody>
          <a:bodyPr/>
          <a:lstStyle/>
          <a:p>
            <a:fld id="{3DD4032E-6051-4909-B229-E131D0554D7C}" type="datetime1">
              <a:rPr kumimoji="1" lang="ja-JP" altLang="en-US" smtClean="0"/>
              <a:pPr/>
              <a:t>2010/5/20</a:t>
            </a:fld>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SystemKOMACO</a:t>
            </a:r>
            <a:endParaRPr kumimoji="1" lang="ja-JP" altLang="en-US"/>
          </a:p>
        </p:txBody>
      </p:sp>
      <p:sp>
        <p:nvSpPr>
          <p:cNvPr id="6" name="スライド番号プレースホルダ 5"/>
          <p:cNvSpPr>
            <a:spLocks noGrp="1"/>
          </p:cNvSpPr>
          <p:nvPr>
            <p:ph type="sldNum" sz="quarter" idx="12"/>
          </p:nvPr>
        </p:nvSpPr>
        <p:spPr/>
        <p:txBody>
          <a:bodyPr/>
          <a:lstStyle/>
          <a:p>
            <a:fld id="{E7C0BDDF-823E-4117-AFCC-1FE62EE9C807}" type="slidenum">
              <a:rPr kumimoji="1" lang="ja-JP" altLang="en-US" smtClean="0"/>
              <a:pPr/>
              <a:t>25</a:t>
            </a:fld>
            <a:endParaRPr kumimoji="1" lang="ja-JP" altLang="en-US"/>
          </a:p>
        </p:txBody>
      </p:sp>
      <p:sp>
        <p:nvSpPr>
          <p:cNvPr id="7" name="テキスト ボックス 6"/>
          <p:cNvSpPr txBox="1"/>
          <p:nvPr/>
        </p:nvSpPr>
        <p:spPr>
          <a:xfrm>
            <a:off x="457200" y="5559998"/>
            <a:ext cx="8229600" cy="36933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ja-JP" altLang="en-US" dirty="0" smtClean="0"/>
              <a:t>引数を「いんすう」とは読まない。「いんすう」は「因数」があるため。</a:t>
            </a:r>
            <a:endParaRPr kumimoji="1" lang="ja-JP" altLang="en-US" dirty="0"/>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1">
            <a:schemeClr val="accent5"/>
          </a:lnRef>
          <a:fillRef idx="3">
            <a:schemeClr val="accent5"/>
          </a:fillRef>
          <a:effectRef idx="2">
            <a:schemeClr val="accent5"/>
          </a:effectRef>
          <a:fontRef idx="minor">
            <a:schemeClr val="lt1"/>
          </a:fontRef>
        </p:style>
        <p:txBody>
          <a:bodyPr/>
          <a:lstStyle/>
          <a:p>
            <a:r>
              <a:rPr kumimoji="1" lang="ja-JP" altLang="en-US" dirty="0" smtClean="0"/>
              <a:t>関数の分類</a:t>
            </a:r>
            <a:endParaRPr kumimoji="1" lang="ja-JP" altLang="en-US" dirty="0"/>
          </a:p>
        </p:txBody>
      </p:sp>
      <p:graphicFrame>
        <p:nvGraphicFramePr>
          <p:cNvPr id="7" name="コンテンツ プレースホルダ 6"/>
          <p:cNvGraphicFramePr>
            <a:graphicFrameLocks noGrp="1"/>
          </p:cNvGraphicFramePr>
          <p:nvPr>
            <p:ph idx="1"/>
          </p:nvPr>
        </p:nvGraphicFramePr>
        <p:xfrm>
          <a:off x="457200" y="1600200"/>
          <a:ext cx="8280000" cy="4450080"/>
        </p:xfrm>
        <a:graphic>
          <a:graphicData uri="http://schemas.openxmlformats.org/drawingml/2006/table">
            <a:tbl>
              <a:tblPr firstRow="1" bandRow="1">
                <a:tableStyleId>{5C22544A-7EE6-4342-B048-85BDC9FD1C3A}</a:tableStyleId>
              </a:tblPr>
              <a:tblGrid>
                <a:gridCol w="2160000"/>
                <a:gridCol w="2844000"/>
                <a:gridCol w="3276000"/>
              </a:tblGrid>
              <a:tr h="370840">
                <a:tc>
                  <a:txBody>
                    <a:bodyPr/>
                    <a:lstStyle/>
                    <a:p>
                      <a:r>
                        <a:rPr kumimoji="1" lang="ja-JP" altLang="en-US" dirty="0" smtClean="0"/>
                        <a:t>分類</a:t>
                      </a:r>
                      <a:endParaRPr kumimoji="1" lang="ja-JP" altLang="en-US" dirty="0"/>
                    </a:p>
                  </a:txBody>
                  <a:tcPr/>
                </a:tc>
                <a:tc>
                  <a:txBody>
                    <a:bodyPr/>
                    <a:lstStyle/>
                    <a:p>
                      <a:r>
                        <a:rPr kumimoji="1" lang="ja-JP" altLang="en-US" dirty="0" smtClean="0"/>
                        <a:t>内容</a:t>
                      </a:r>
                      <a:endParaRPr kumimoji="1" lang="ja-JP" altLang="en-US" dirty="0"/>
                    </a:p>
                  </a:txBody>
                  <a:tcPr/>
                </a:tc>
                <a:tc>
                  <a:txBody>
                    <a:bodyPr/>
                    <a:lstStyle/>
                    <a:p>
                      <a:r>
                        <a:rPr kumimoji="1" lang="ja-JP" altLang="en-US" dirty="0" smtClean="0"/>
                        <a:t>関数の例</a:t>
                      </a:r>
                      <a:endParaRPr kumimoji="1" lang="ja-JP" altLang="en-US" dirty="0"/>
                    </a:p>
                  </a:txBody>
                  <a:tcPr/>
                </a:tc>
              </a:tr>
              <a:tr h="370840">
                <a:tc>
                  <a:txBody>
                    <a:bodyPr/>
                    <a:lstStyle/>
                    <a:p>
                      <a:r>
                        <a:rPr kumimoji="1" lang="ja-JP" altLang="en-US" dirty="0" smtClean="0"/>
                        <a:t>数学・三角</a:t>
                      </a:r>
                      <a:endParaRPr kumimoji="1" lang="ja-JP" altLang="en-US" dirty="0"/>
                    </a:p>
                  </a:txBody>
                  <a:tcPr/>
                </a:tc>
                <a:tc>
                  <a:txBody>
                    <a:bodyPr/>
                    <a:lstStyle/>
                    <a:p>
                      <a:r>
                        <a:rPr kumimoji="1" lang="ja-JP" altLang="en-US" dirty="0" smtClean="0"/>
                        <a:t>集計関数や数学関数</a:t>
                      </a:r>
                      <a:endParaRPr kumimoji="1" lang="ja-JP" altLang="en-US" dirty="0"/>
                    </a:p>
                  </a:txBody>
                  <a:tcPr/>
                </a:tc>
                <a:tc>
                  <a:txBody>
                    <a:bodyPr/>
                    <a:lstStyle/>
                    <a:p>
                      <a:r>
                        <a:rPr kumimoji="1" lang="en-US" altLang="ja-JP" dirty="0" smtClean="0"/>
                        <a:t>SUM,SUMIF,ROUND,INT</a:t>
                      </a:r>
                      <a:endParaRPr kumimoji="1" lang="ja-JP" altLang="en-US" dirty="0"/>
                    </a:p>
                  </a:txBody>
                  <a:tcPr/>
                </a:tc>
              </a:tr>
              <a:tr h="370840">
                <a:tc>
                  <a:txBody>
                    <a:bodyPr/>
                    <a:lstStyle/>
                    <a:p>
                      <a:r>
                        <a:rPr kumimoji="1" lang="ja-JP" altLang="en-US" dirty="0" smtClean="0"/>
                        <a:t>統計</a:t>
                      </a:r>
                      <a:endParaRPr kumimoji="1" lang="ja-JP" altLang="en-US" dirty="0"/>
                    </a:p>
                  </a:txBody>
                  <a:tcPr/>
                </a:tc>
                <a:tc>
                  <a:txBody>
                    <a:bodyPr/>
                    <a:lstStyle/>
                    <a:p>
                      <a:r>
                        <a:rPr kumimoji="1" lang="ja-JP" altLang="en-US" dirty="0" smtClean="0"/>
                        <a:t>統計を求める関数</a:t>
                      </a:r>
                      <a:endParaRPr kumimoji="1" lang="ja-JP" altLang="en-US" dirty="0"/>
                    </a:p>
                  </a:txBody>
                  <a:tcPr/>
                </a:tc>
                <a:tc>
                  <a:txBody>
                    <a:bodyPr/>
                    <a:lstStyle/>
                    <a:p>
                      <a:r>
                        <a:rPr kumimoji="1" lang="en-US" altLang="ja-JP" dirty="0" smtClean="0"/>
                        <a:t>AVERAGE,COUNT,RANK</a:t>
                      </a:r>
                      <a:endParaRPr kumimoji="1" lang="ja-JP" altLang="en-US" dirty="0"/>
                    </a:p>
                  </a:txBody>
                  <a:tcPr/>
                </a:tc>
              </a:tr>
              <a:tr h="370840">
                <a:tc>
                  <a:txBody>
                    <a:bodyPr/>
                    <a:lstStyle/>
                    <a:p>
                      <a:r>
                        <a:rPr kumimoji="1" lang="ja-JP" altLang="en-US" dirty="0" smtClean="0"/>
                        <a:t>日付・時刻</a:t>
                      </a:r>
                      <a:endParaRPr kumimoji="1" lang="ja-JP" altLang="en-US" dirty="0"/>
                    </a:p>
                  </a:txBody>
                  <a:tcPr/>
                </a:tc>
                <a:tc>
                  <a:txBody>
                    <a:bodyPr/>
                    <a:lstStyle/>
                    <a:p>
                      <a:r>
                        <a:rPr kumimoji="1" lang="ja-JP" altLang="en-US" dirty="0" smtClean="0"/>
                        <a:t>日付・時刻を計算する</a:t>
                      </a:r>
                      <a:endParaRPr kumimoji="1" lang="ja-JP" altLang="en-US" dirty="0"/>
                    </a:p>
                  </a:txBody>
                  <a:tcPr/>
                </a:tc>
                <a:tc>
                  <a:txBody>
                    <a:bodyPr/>
                    <a:lstStyle/>
                    <a:p>
                      <a:r>
                        <a:rPr kumimoji="1" lang="en-US" altLang="ja-JP" dirty="0" smtClean="0"/>
                        <a:t>TODAY,NOW,EOMONTH</a:t>
                      </a:r>
                      <a:endParaRPr kumimoji="1" lang="ja-JP" altLang="en-US" dirty="0"/>
                    </a:p>
                  </a:txBody>
                  <a:tcPr/>
                </a:tc>
              </a:tr>
              <a:tr h="370840">
                <a:tc>
                  <a:txBody>
                    <a:bodyPr/>
                    <a:lstStyle/>
                    <a:p>
                      <a:r>
                        <a:rPr kumimoji="1" lang="ja-JP" altLang="en-US" dirty="0" smtClean="0"/>
                        <a:t>論理</a:t>
                      </a:r>
                      <a:endParaRPr kumimoji="1" lang="ja-JP" altLang="en-US" dirty="0"/>
                    </a:p>
                  </a:txBody>
                  <a:tcPr/>
                </a:tc>
                <a:tc>
                  <a:txBody>
                    <a:bodyPr/>
                    <a:lstStyle/>
                    <a:p>
                      <a:r>
                        <a:rPr kumimoji="1" lang="ja-JP" altLang="en-US" dirty="0" smtClean="0"/>
                        <a:t>場合分け。</a:t>
                      </a:r>
                      <a:r>
                        <a:rPr kumimoji="1" lang="en-US" altLang="ja-JP" dirty="0" smtClean="0"/>
                        <a:t>IF</a:t>
                      </a:r>
                      <a:r>
                        <a:rPr kumimoji="1" lang="ja-JP" altLang="en-US" dirty="0" smtClean="0"/>
                        <a:t>関数</a:t>
                      </a:r>
                      <a:endParaRPr kumimoji="1" lang="ja-JP" altLang="en-US" dirty="0"/>
                    </a:p>
                  </a:txBody>
                  <a:tcPr/>
                </a:tc>
                <a:tc>
                  <a:txBody>
                    <a:bodyPr/>
                    <a:lstStyle/>
                    <a:p>
                      <a:r>
                        <a:rPr kumimoji="1" lang="en-US" altLang="ja-JP" dirty="0" smtClean="0"/>
                        <a:t>IF,AND,OR,NOT,TRUE,FALSE</a:t>
                      </a:r>
                      <a:endParaRPr kumimoji="1" lang="ja-JP" altLang="en-US" dirty="0"/>
                    </a:p>
                  </a:txBody>
                  <a:tcPr/>
                </a:tc>
              </a:tr>
              <a:tr h="370840">
                <a:tc>
                  <a:txBody>
                    <a:bodyPr/>
                    <a:lstStyle/>
                    <a:p>
                      <a:r>
                        <a:rPr kumimoji="1" lang="ja-JP" altLang="en-US" dirty="0" smtClean="0"/>
                        <a:t>検索・行列</a:t>
                      </a:r>
                      <a:endParaRPr kumimoji="1" lang="ja-JP" altLang="en-US" dirty="0"/>
                    </a:p>
                  </a:txBody>
                  <a:tcPr/>
                </a:tc>
                <a:tc>
                  <a:txBody>
                    <a:bodyPr/>
                    <a:lstStyle/>
                    <a:p>
                      <a:r>
                        <a:rPr kumimoji="1" lang="ja-JP" altLang="en-US" dirty="0" smtClean="0"/>
                        <a:t>表や配列から値を取りだす</a:t>
                      </a:r>
                      <a:endParaRPr kumimoji="1" lang="ja-JP" altLang="en-US" dirty="0"/>
                    </a:p>
                  </a:txBody>
                  <a:tcPr/>
                </a:tc>
                <a:tc>
                  <a:txBody>
                    <a:bodyPr/>
                    <a:lstStyle/>
                    <a:p>
                      <a:r>
                        <a:rPr kumimoji="1" lang="en-US" altLang="ja-JP" dirty="0" smtClean="0"/>
                        <a:t>VLOOKUP,HLOOKUP,ROW</a:t>
                      </a:r>
                      <a:endParaRPr kumimoji="1" lang="ja-JP" altLang="en-US" dirty="0"/>
                    </a:p>
                  </a:txBody>
                  <a:tcPr/>
                </a:tc>
              </a:tr>
              <a:tr h="370840">
                <a:tc>
                  <a:txBody>
                    <a:bodyPr/>
                    <a:lstStyle/>
                    <a:p>
                      <a:r>
                        <a:rPr kumimoji="1" lang="ja-JP" altLang="en-US" dirty="0" smtClean="0"/>
                        <a:t>文字列操作</a:t>
                      </a:r>
                      <a:endParaRPr kumimoji="1" lang="ja-JP" altLang="en-US" dirty="0"/>
                    </a:p>
                  </a:txBody>
                  <a:tcPr/>
                </a:tc>
                <a:tc>
                  <a:txBody>
                    <a:bodyPr/>
                    <a:lstStyle/>
                    <a:p>
                      <a:r>
                        <a:rPr kumimoji="1" lang="ja-JP" altLang="en-US" dirty="0" smtClean="0"/>
                        <a:t>文字列を操作する関数</a:t>
                      </a:r>
                      <a:endParaRPr kumimoji="1" lang="ja-JP" altLang="en-US" dirty="0"/>
                    </a:p>
                  </a:txBody>
                  <a:tcPr/>
                </a:tc>
                <a:tc>
                  <a:txBody>
                    <a:bodyPr/>
                    <a:lstStyle/>
                    <a:p>
                      <a:r>
                        <a:rPr kumimoji="1" lang="en-US" altLang="ja-JP" dirty="0" smtClean="0"/>
                        <a:t>ASC,JIS,MID,LEFT,RIGHT,LEN</a:t>
                      </a:r>
                      <a:endParaRPr kumimoji="1" lang="ja-JP" altLang="en-US" dirty="0"/>
                    </a:p>
                  </a:txBody>
                  <a:tcPr/>
                </a:tc>
              </a:tr>
              <a:tr h="370840">
                <a:tc>
                  <a:txBody>
                    <a:bodyPr/>
                    <a:lstStyle/>
                    <a:p>
                      <a:r>
                        <a:rPr kumimoji="1" lang="ja-JP" altLang="en-US" dirty="0" smtClean="0"/>
                        <a:t>財務</a:t>
                      </a:r>
                      <a:endParaRPr kumimoji="1" lang="ja-JP" altLang="en-US" dirty="0"/>
                    </a:p>
                  </a:txBody>
                  <a:tcPr/>
                </a:tc>
                <a:tc>
                  <a:txBody>
                    <a:bodyPr/>
                    <a:lstStyle/>
                    <a:p>
                      <a:r>
                        <a:rPr kumimoji="1" lang="ja-JP" altLang="en-US" dirty="0" smtClean="0"/>
                        <a:t>財務関連の関数</a:t>
                      </a:r>
                      <a:endParaRPr kumimoji="1" lang="ja-JP" altLang="en-US" dirty="0"/>
                    </a:p>
                  </a:txBody>
                  <a:tcPr/>
                </a:tc>
                <a:tc>
                  <a:txBody>
                    <a:bodyPr/>
                    <a:lstStyle/>
                    <a:p>
                      <a:r>
                        <a:rPr kumimoji="1" lang="en-US" altLang="ja-JP" dirty="0" smtClean="0"/>
                        <a:t>PMT,IPMT,PPMT,PV</a:t>
                      </a:r>
                      <a:endParaRPr kumimoji="1" lang="ja-JP" altLang="en-US" dirty="0"/>
                    </a:p>
                  </a:txBody>
                  <a:tcPr/>
                </a:tc>
              </a:tr>
              <a:tr h="370840">
                <a:tc>
                  <a:txBody>
                    <a:bodyPr/>
                    <a:lstStyle/>
                    <a:p>
                      <a:r>
                        <a:rPr kumimoji="1" lang="ja-JP" altLang="en-US" dirty="0" smtClean="0"/>
                        <a:t>情報</a:t>
                      </a:r>
                      <a:endParaRPr kumimoji="1" lang="ja-JP" altLang="en-US" dirty="0"/>
                    </a:p>
                  </a:txBody>
                  <a:tcPr/>
                </a:tc>
                <a:tc>
                  <a:txBody>
                    <a:bodyPr/>
                    <a:lstStyle/>
                    <a:p>
                      <a:r>
                        <a:rPr kumimoji="1" lang="ja-JP" altLang="en-US" dirty="0" smtClean="0"/>
                        <a:t>セルのデータ情報など</a:t>
                      </a:r>
                      <a:endParaRPr kumimoji="1" lang="ja-JP" altLang="en-US" dirty="0"/>
                    </a:p>
                  </a:txBody>
                  <a:tcPr/>
                </a:tc>
                <a:tc>
                  <a:txBody>
                    <a:bodyPr/>
                    <a:lstStyle/>
                    <a:p>
                      <a:r>
                        <a:rPr kumimoji="1" lang="en-US" altLang="ja-JP" dirty="0" smtClean="0"/>
                        <a:t>ISERROR,ISBLANK,PHONETIC,NA</a:t>
                      </a:r>
                      <a:endParaRPr kumimoji="1" lang="ja-JP" altLang="en-US" dirty="0"/>
                    </a:p>
                  </a:txBody>
                  <a:tcPr/>
                </a:tc>
              </a:tr>
              <a:tr h="370840">
                <a:tc>
                  <a:txBody>
                    <a:bodyPr/>
                    <a:lstStyle/>
                    <a:p>
                      <a:r>
                        <a:rPr kumimoji="1" lang="ja-JP" altLang="en-US" dirty="0" smtClean="0"/>
                        <a:t>データベース</a:t>
                      </a:r>
                      <a:endParaRPr kumimoji="1" lang="ja-JP" altLang="en-US" dirty="0"/>
                    </a:p>
                  </a:txBody>
                  <a:tcPr/>
                </a:tc>
                <a:tc>
                  <a:txBody>
                    <a:bodyPr/>
                    <a:lstStyle/>
                    <a:p>
                      <a:r>
                        <a:rPr kumimoji="1" lang="ja-JP" altLang="en-US" dirty="0" smtClean="0"/>
                        <a:t>複数条件のデータ検索</a:t>
                      </a:r>
                      <a:endParaRPr kumimoji="1" lang="ja-JP" altLang="en-US" dirty="0"/>
                    </a:p>
                  </a:txBody>
                  <a:tcPr/>
                </a:tc>
                <a:tc>
                  <a:txBody>
                    <a:bodyPr/>
                    <a:lstStyle/>
                    <a:p>
                      <a:r>
                        <a:rPr kumimoji="1" lang="en-US" altLang="ja-JP" dirty="0" smtClean="0"/>
                        <a:t>DSUM,DAVERAGE,DMAX,DMIN</a:t>
                      </a:r>
                      <a:endParaRPr kumimoji="1" lang="ja-JP" altLang="en-US" dirty="0"/>
                    </a:p>
                  </a:txBody>
                  <a:tcPr/>
                </a:tc>
              </a:tr>
              <a:tr h="370840">
                <a:tc>
                  <a:txBody>
                    <a:bodyPr/>
                    <a:lstStyle/>
                    <a:p>
                      <a:r>
                        <a:rPr kumimoji="1" lang="ja-JP" altLang="en-US" dirty="0" smtClean="0"/>
                        <a:t>エンジニアリング</a:t>
                      </a:r>
                      <a:endParaRPr kumimoji="1" lang="ja-JP" altLang="en-US" dirty="0"/>
                    </a:p>
                  </a:txBody>
                  <a:tcPr/>
                </a:tc>
                <a:tc>
                  <a:txBody>
                    <a:bodyPr/>
                    <a:lstStyle/>
                    <a:p>
                      <a:r>
                        <a:rPr kumimoji="1" lang="ja-JP" altLang="en-US" dirty="0" smtClean="0"/>
                        <a:t>科学・工学の専門計算</a:t>
                      </a:r>
                      <a:endParaRPr kumimoji="1" lang="ja-JP" altLang="en-US" dirty="0"/>
                    </a:p>
                  </a:txBody>
                  <a:tcPr/>
                </a:tc>
                <a:tc>
                  <a:txBody>
                    <a:bodyPr/>
                    <a:lstStyle/>
                    <a:p>
                      <a:r>
                        <a:rPr kumimoji="1" lang="en-US" altLang="ja-JP" dirty="0" smtClean="0"/>
                        <a:t>BIN2DEC,BIN2HEX,CONVERT</a:t>
                      </a:r>
                      <a:endParaRPr kumimoji="1" lang="ja-JP" altLang="en-US" dirty="0"/>
                    </a:p>
                  </a:txBody>
                  <a:tcPr/>
                </a:tc>
              </a:tr>
              <a:tr h="370840">
                <a:tc>
                  <a:txBody>
                    <a:bodyPr/>
                    <a:lstStyle/>
                    <a:p>
                      <a:r>
                        <a:rPr kumimoji="1" lang="ja-JP" altLang="en-US" dirty="0" smtClean="0"/>
                        <a:t>外部</a:t>
                      </a:r>
                      <a:endParaRPr kumimoji="1" lang="ja-JP" altLang="en-US" dirty="0"/>
                    </a:p>
                  </a:txBody>
                  <a:tcPr/>
                </a:tc>
                <a:tc>
                  <a:txBody>
                    <a:bodyPr/>
                    <a:lstStyle/>
                    <a:p>
                      <a:r>
                        <a:rPr kumimoji="1" lang="ja-JP" altLang="en-US" dirty="0" smtClean="0"/>
                        <a:t>外部データベースを利用</a:t>
                      </a:r>
                      <a:endParaRPr kumimoji="1" lang="ja-JP" altLang="en-US" dirty="0"/>
                    </a:p>
                  </a:txBody>
                  <a:tcPr/>
                </a:tc>
                <a:tc>
                  <a:txBody>
                    <a:bodyPr/>
                    <a:lstStyle/>
                    <a:p>
                      <a:r>
                        <a:rPr kumimoji="1" lang="en-US" altLang="ja-JP" dirty="0" smtClean="0"/>
                        <a:t>SQL,REQUEST,EUROCONVERT</a:t>
                      </a:r>
                      <a:endParaRPr kumimoji="1" lang="ja-JP" altLang="en-US" dirty="0"/>
                    </a:p>
                  </a:txBody>
                  <a:tcPr/>
                </a:tc>
              </a:tr>
            </a:tbl>
          </a:graphicData>
        </a:graphic>
      </p:graphicFrame>
      <p:sp>
        <p:nvSpPr>
          <p:cNvPr id="4" name="日付プレースホルダ 3"/>
          <p:cNvSpPr>
            <a:spLocks noGrp="1"/>
          </p:cNvSpPr>
          <p:nvPr>
            <p:ph type="dt" sz="half" idx="10"/>
          </p:nvPr>
        </p:nvSpPr>
        <p:spPr/>
        <p:txBody>
          <a:bodyPr/>
          <a:lstStyle/>
          <a:p>
            <a:fld id="{3DD4032E-6051-4909-B229-E131D0554D7C}" type="datetime1">
              <a:rPr kumimoji="1" lang="ja-JP" altLang="en-US" smtClean="0"/>
              <a:pPr/>
              <a:t>2010/5/20</a:t>
            </a:fld>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SystemKOMACO</a:t>
            </a:r>
            <a:endParaRPr kumimoji="1" lang="ja-JP" altLang="en-US"/>
          </a:p>
        </p:txBody>
      </p:sp>
      <p:sp>
        <p:nvSpPr>
          <p:cNvPr id="6" name="スライド番号プレースホルダ 5"/>
          <p:cNvSpPr>
            <a:spLocks noGrp="1"/>
          </p:cNvSpPr>
          <p:nvPr>
            <p:ph type="sldNum" sz="quarter" idx="12"/>
          </p:nvPr>
        </p:nvSpPr>
        <p:spPr/>
        <p:txBody>
          <a:bodyPr/>
          <a:lstStyle/>
          <a:p>
            <a:fld id="{E7C0BDDF-823E-4117-AFCC-1FE62EE9C807}" type="slidenum">
              <a:rPr kumimoji="1" lang="ja-JP" altLang="en-US" smtClean="0"/>
              <a:pPr/>
              <a:t>26</a:t>
            </a:fld>
            <a:endParaRPr kumimoji="1" lang="ja-JP" altLang="en-US"/>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1">
            <a:schemeClr val="accent5"/>
          </a:lnRef>
          <a:fillRef idx="3">
            <a:schemeClr val="accent5"/>
          </a:fillRef>
          <a:effectRef idx="2">
            <a:schemeClr val="accent5"/>
          </a:effectRef>
          <a:fontRef idx="minor">
            <a:schemeClr val="lt1"/>
          </a:fontRef>
        </p:style>
        <p:txBody>
          <a:bodyPr/>
          <a:lstStyle/>
          <a:p>
            <a:r>
              <a:rPr lang="en-US" altLang="ja-JP" dirty="0">
                <a:latin typeface="CentSchbook BT" pitchFamily="18" charset="0"/>
              </a:rPr>
              <a:t>Σ</a:t>
            </a:r>
            <a:r>
              <a:rPr kumimoji="1" lang="ja-JP" altLang="en-US" dirty="0" smtClean="0"/>
              <a:t>オートサムボタン</a:t>
            </a:r>
            <a:endParaRPr kumimoji="1" lang="ja-JP" altLang="en-US" dirty="0"/>
          </a:p>
        </p:txBody>
      </p:sp>
      <p:pic>
        <p:nvPicPr>
          <p:cNvPr id="7" name="コンテンツ プレースホルダ 6" descr="DC075.JPG"/>
          <p:cNvPicPr>
            <a:picLocks noGrp="1" noChangeAspect="1"/>
          </p:cNvPicPr>
          <p:nvPr>
            <p:ph idx="1"/>
          </p:nvPr>
        </p:nvPicPr>
        <p:blipFill>
          <a:blip r:embed="rId2" cstate="print"/>
          <a:stretch>
            <a:fillRect/>
          </a:stretch>
        </p:blipFill>
        <p:spPr>
          <a:xfrm>
            <a:off x="500034" y="1571612"/>
            <a:ext cx="6428597" cy="4525963"/>
          </a:xfrm>
        </p:spPr>
      </p:pic>
      <p:sp>
        <p:nvSpPr>
          <p:cNvPr id="4" name="日付プレースホルダ 3"/>
          <p:cNvSpPr>
            <a:spLocks noGrp="1"/>
          </p:cNvSpPr>
          <p:nvPr>
            <p:ph type="dt" sz="half" idx="10"/>
          </p:nvPr>
        </p:nvSpPr>
        <p:spPr/>
        <p:txBody>
          <a:bodyPr/>
          <a:lstStyle/>
          <a:p>
            <a:fld id="{3DD4032E-6051-4909-B229-E131D0554D7C}" type="datetime1">
              <a:rPr kumimoji="1" lang="ja-JP" altLang="en-US" smtClean="0"/>
              <a:pPr/>
              <a:t>2010/5/20</a:t>
            </a:fld>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SystemKOMACO</a:t>
            </a:r>
            <a:endParaRPr kumimoji="1" lang="ja-JP" altLang="en-US"/>
          </a:p>
        </p:txBody>
      </p:sp>
      <p:sp>
        <p:nvSpPr>
          <p:cNvPr id="6" name="スライド番号プレースホルダ 5"/>
          <p:cNvSpPr>
            <a:spLocks noGrp="1"/>
          </p:cNvSpPr>
          <p:nvPr>
            <p:ph type="sldNum" sz="quarter" idx="12"/>
          </p:nvPr>
        </p:nvSpPr>
        <p:spPr/>
        <p:txBody>
          <a:bodyPr/>
          <a:lstStyle/>
          <a:p>
            <a:fld id="{E7C0BDDF-823E-4117-AFCC-1FE62EE9C807}" type="slidenum">
              <a:rPr kumimoji="1" lang="ja-JP" altLang="en-US" smtClean="0"/>
              <a:pPr/>
              <a:t>27</a:t>
            </a:fld>
            <a:endParaRPr kumimoji="1" lang="ja-JP" altLang="en-US"/>
          </a:p>
        </p:txBody>
      </p:sp>
      <p:pic>
        <p:nvPicPr>
          <p:cNvPr id="8" name="図 7" descr="DC077.JPG"/>
          <p:cNvPicPr>
            <a:picLocks noChangeAspect="1"/>
          </p:cNvPicPr>
          <p:nvPr/>
        </p:nvPicPr>
        <p:blipFill>
          <a:blip r:embed="rId3" cstate="print"/>
          <a:stretch>
            <a:fillRect/>
          </a:stretch>
        </p:blipFill>
        <p:spPr>
          <a:xfrm>
            <a:off x="2428867" y="3200400"/>
            <a:ext cx="5097780" cy="2926080"/>
          </a:xfrm>
          <a:prstGeom prst="rect">
            <a:avLst/>
          </a:prstGeom>
        </p:spPr>
      </p:pic>
      <p:pic>
        <p:nvPicPr>
          <p:cNvPr id="9" name="図 8" descr="DC078.JPG"/>
          <p:cNvPicPr>
            <a:picLocks noChangeAspect="1"/>
          </p:cNvPicPr>
          <p:nvPr/>
        </p:nvPicPr>
        <p:blipFill>
          <a:blip r:embed="rId4" cstate="print"/>
          <a:stretch>
            <a:fillRect/>
          </a:stretch>
        </p:blipFill>
        <p:spPr>
          <a:xfrm>
            <a:off x="4214810" y="4214818"/>
            <a:ext cx="2768918" cy="1380173"/>
          </a:xfrm>
          <a:prstGeom prst="rect">
            <a:avLst/>
          </a:prstGeom>
        </p:spPr>
      </p:pic>
      <p:cxnSp>
        <p:nvCxnSpPr>
          <p:cNvPr id="10" name="直線矢印コネクタ 9"/>
          <p:cNvCxnSpPr/>
          <p:nvPr/>
        </p:nvCxnSpPr>
        <p:spPr>
          <a:xfrm>
            <a:off x="1357290" y="3286124"/>
            <a:ext cx="1071570" cy="500066"/>
          </a:xfrm>
          <a:prstGeom prst="straightConnector1">
            <a:avLst/>
          </a:prstGeom>
          <a:ln>
            <a:headEnd type="none" w="med" len="med"/>
            <a:tailEnd type="triangle" w="med" len="med"/>
          </a:ln>
        </p:spPr>
        <p:style>
          <a:lnRef idx="3">
            <a:schemeClr val="accent5"/>
          </a:lnRef>
          <a:fillRef idx="0">
            <a:schemeClr val="accent5"/>
          </a:fillRef>
          <a:effectRef idx="2">
            <a:schemeClr val="accent5"/>
          </a:effectRef>
          <a:fontRef idx="minor">
            <a:schemeClr val="tx1"/>
          </a:fontRef>
        </p:style>
      </p:cxnSp>
      <p:cxnSp>
        <p:nvCxnSpPr>
          <p:cNvPr id="13" name="直線矢印コネクタ 12"/>
          <p:cNvCxnSpPr/>
          <p:nvPr/>
        </p:nvCxnSpPr>
        <p:spPr>
          <a:xfrm>
            <a:off x="3071802" y="4286256"/>
            <a:ext cx="1071570" cy="500066"/>
          </a:xfrm>
          <a:prstGeom prst="straightConnector1">
            <a:avLst/>
          </a:prstGeom>
          <a:ln>
            <a:headEnd type="none" w="med" len="med"/>
            <a:tailEnd type="triangle" w="med" len="med"/>
          </a:ln>
        </p:spPr>
        <p:style>
          <a:lnRef idx="3">
            <a:schemeClr val="accent5"/>
          </a:lnRef>
          <a:fillRef idx="0">
            <a:schemeClr val="accent5"/>
          </a:fillRef>
          <a:effectRef idx="2">
            <a:schemeClr val="accent5"/>
          </a:effectRef>
          <a:fontRef idx="minor">
            <a:schemeClr val="tx1"/>
          </a:fontRef>
        </p:style>
      </p:cxnSp>
      <p:pic>
        <p:nvPicPr>
          <p:cNvPr id="14" name="図 13" descr="DC076.JPG"/>
          <p:cNvPicPr>
            <a:picLocks noChangeAspect="1"/>
          </p:cNvPicPr>
          <p:nvPr/>
        </p:nvPicPr>
        <p:blipFill>
          <a:blip r:embed="rId5" cstate="print"/>
          <a:stretch>
            <a:fillRect/>
          </a:stretch>
        </p:blipFill>
        <p:spPr>
          <a:xfrm>
            <a:off x="5000628" y="1785926"/>
            <a:ext cx="2850356" cy="2271713"/>
          </a:xfrm>
          <a:prstGeom prst="rect">
            <a:avLst/>
          </a:prstGeom>
        </p:spPr>
      </p:pic>
      <p:cxnSp>
        <p:nvCxnSpPr>
          <p:cNvPr id="15" name="直線矢印コネクタ 14"/>
          <p:cNvCxnSpPr>
            <a:endCxn id="14" idx="1"/>
          </p:cNvCxnSpPr>
          <p:nvPr/>
        </p:nvCxnSpPr>
        <p:spPr>
          <a:xfrm flipV="1">
            <a:off x="2786050" y="2921783"/>
            <a:ext cx="2214578" cy="150028"/>
          </a:xfrm>
          <a:prstGeom prst="straightConnector1">
            <a:avLst/>
          </a:prstGeom>
          <a:ln>
            <a:headEnd type="none" w="med" len="med"/>
            <a:tailEnd type="triangle" w="med" len="med"/>
          </a:ln>
        </p:spPr>
        <p:style>
          <a:lnRef idx="3">
            <a:schemeClr val="accent2"/>
          </a:lnRef>
          <a:fillRef idx="0">
            <a:schemeClr val="accent2"/>
          </a:fillRef>
          <a:effectRef idx="2">
            <a:schemeClr val="accent2"/>
          </a:effectRef>
          <a:fontRef idx="minor">
            <a:schemeClr val="tx1"/>
          </a:fontRef>
        </p:style>
      </p:cxnSp>
      <p:sp>
        <p:nvSpPr>
          <p:cNvPr id="18" name="テキスト ボックス 17"/>
          <p:cNvSpPr txBox="1"/>
          <p:nvPr/>
        </p:nvSpPr>
        <p:spPr>
          <a:xfrm>
            <a:off x="428596" y="6000768"/>
            <a:ext cx="820800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buClr>
                <a:schemeClr val="accent1"/>
              </a:buClr>
              <a:buFont typeface="Wingdings" pitchFamily="2" charset="2"/>
              <a:buChar char="l"/>
            </a:pPr>
            <a:r>
              <a:rPr lang="ja-JP" altLang="en-US" dirty="0" smtClean="0"/>
              <a:t>練習　ドキュメントの「オートサム練習</a:t>
            </a:r>
            <a:r>
              <a:rPr lang="en-US" altLang="ja-JP" dirty="0" smtClean="0"/>
              <a:t>.xls</a:t>
            </a:r>
            <a:r>
              <a:rPr lang="ja-JP" altLang="en-US" dirty="0" smtClean="0"/>
              <a:t>」を開き、設問に答えてください。</a:t>
            </a:r>
            <a:endParaRPr kumimoji="1" lang="ja-JP" alt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コンテンツ プレースホルダ 6" descr="DC080.JPG"/>
          <p:cNvPicPr>
            <a:picLocks noGrp="1" noChangeAspect="1"/>
          </p:cNvPicPr>
          <p:nvPr>
            <p:ph idx="1"/>
          </p:nvPr>
        </p:nvPicPr>
        <p:blipFill>
          <a:blip r:embed="rId2" cstate="print"/>
          <a:stretch>
            <a:fillRect/>
          </a:stretch>
        </p:blipFill>
        <p:spPr>
          <a:xfrm>
            <a:off x="1357701" y="1600200"/>
            <a:ext cx="6428597" cy="4525963"/>
          </a:xfrm>
        </p:spPr>
      </p:pic>
      <p:sp>
        <p:nvSpPr>
          <p:cNvPr id="2" name="タイトル 1"/>
          <p:cNvSpPr>
            <a:spLocks noGrp="1"/>
          </p:cNvSpPr>
          <p:nvPr>
            <p:ph type="title"/>
          </p:nvPr>
        </p:nvSpPr>
        <p:spPr/>
        <p:style>
          <a:lnRef idx="1">
            <a:schemeClr val="accent5"/>
          </a:lnRef>
          <a:fillRef idx="3">
            <a:schemeClr val="accent5"/>
          </a:fillRef>
          <a:effectRef idx="2">
            <a:schemeClr val="accent5"/>
          </a:effectRef>
          <a:fontRef idx="minor">
            <a:schemeClr val="lt1"/>
          </a:fontRef>
        </p:style>
        <p:txBody>
          <a:bodyPr/>
          <a:lstStyle/>
          <a:p>
            <a:r>
              <a:rPr lang="ja-JP" altLang="en-US" dirty="0" smtClean="0"/>
              <a:t>オートカルク（自動計算機能）</a:t>
            </a:r>
            <a:endParaRPr kumimoji="1" lang="ja-JP" altLang="en-US" dirty="0"/>
          </a:p>
        </p:txBody>
      </p:sp>
      <p:sp>
        <p:nvSpPr>
          <p:cNvPr id="4" name="日付プレースホルダ 3"/>
          <p:cNvSpPr>
            <a:spLocks noGrp="1"/>
          </p:cNvSpPr>
          <p:nvPr>
            <p:ph type="dt" sz="half" idx="10"/>
          </p:nvPr>
        </p:nvSpPr>
        <p:spPr/>
        <p:txBody>
          <a:bodyPr/>
          <a:lstStyle/>
          <a:p>
            <a:fld id="{3DD4032E-6051-4909-B229-E131D0554D7C}" type="datetime1">
              <a:rPr kumimoji="1" lang="ja-JP" altLang="en-US" smtClean="0"/>
              <a:pPr/>
              <a:t>2010/5/20</a:t>
            </a:fld>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SystemKOMACO</a:t>
            </a:r>
            <a:endParaRPr kumimoji="1" lang="ja-JP" altLang="en-US"/>
          </a:p>
        </p:txBody>
      </p:sp>
      <p:sp>
        <p:nvSpPr>
          <p:cNvPr id="6" name="スライド番号プレースホルダ 5"/>
          <p:cNvSpPr>
            <a:spLocks noGrp="1"/>
          </p:cNvSpPr>
          <p:nvPr>
            <p:ph type="sldNum" sz="quarter" idx="12"/>
          </p:nvPr>
        </p:nvSpPr>
        <p:spPr/>
        <p:txBody>
          <a:bodyPr/>
          <a:lstStyle/>
          <a:p>
            <a:fld id="{E7C0BDDF-823E-4117-AFCC-1FE62EE9C807}" type="slidenum">
              <a:rPr kumimoji="1" lang="ja-JP" altLang="en-US" smtClean="0"/>
              <a:pPr/>
              <a:t>28</a:t>
            </a:fld>
            <a:endParaRPr kumimoji="1" lang="ja-JP" altLang="en-US"/>
          </a:p>
        </p:txBody>
      </p:sp>
      <p:pic>
        <p:nvPicPr>
          <p:cNvPr id="8" name="図 7" descr="MigiClick.gif"/>
          <p:cNvPicPr>
            <a:picLocks noChangeAspect="1"/>
          </p:cNvPicPr>
          <p:nvPr/>
        </p:nvPicPr>
        <p:blipFill>
          <a:blip r:embed="rId3" cstate="print"/>
          <a:stretch>
            <a:fillRect/>
          </a:stretch>
        </p:blipFill>
        <p:spPr>
          <a:xfrm>
            <a:off x="5876356" y="6044498"/>
            <a:ext cx="304800" cy="285752"/>
          </a:xfrm>
          <a:prstGeom prst="rect">
            <a:avLst/>
          </a:prstGeom>
        </p:spPr>
      </p:pic>
      <p:sp>
        <p:nvSpPr>
          <p:cNvPr id="9" name="テキスト ボックス 8"/>
          <p:cNvSpPr txBox="1"/>
          <p:nvPr/>
        </p:nvSpPr>
        <p:spPr>
          <a:xfrm>
            <a:off x="428596" y="4143380"/>
            <a:ext cx="8229600" cy="646331"/>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ja-JP" altLang="en-US" dirty="0" smtClean="0"/>
              <a:t>離れたセルを集計するには、</a:t>
            </a:r>
            <a:r>
              <a:rPr lang="en-US" altLang="ja-JP" dirty="0" smtClean="0"/>
              <a:t>Ctrl</a:t>
            </a:r>
            <a:r>
              <a:rPr lang="ja-JP" altLang="en-US" dirty="0" smtClean="0"/>
              <a:t>キーを押しながらセルを選択する。</a:t>
            </a:r>
            <a:endParaRPr lang="en-US" altLang="ja-JP" dirty="0" smtClean="0"/>
          </a:p>
          <a:p>
            <a:r>
              <a:rPr kumimoji="1" lang="en-US" altLang="ja-JP" dirty="0" smtClean="0"/>
              <a:t>1</a:t>
            </a:r>
            <a:r>
              <a:rPr kumimoji="1" lang="ja-JP" altLang="en-US" dirty="0" smtClean="0"/>
              <a:t>度に計算（表示）できるのは、</a:t>
            </a:r>
            <a:r>
              <a:rPr kumimoji="1" lang="en-US" altLang="ja-JP" dirty="0" smtClean="0"/>
              <a:t>1</a:t>
            </a:r>
            <a:r>
              <a:rPr kumimoji="1" lang="ja-JP" altLang="en-US" dirty="0" smtClean="0"/>
              <a:t>関数のみ。</a:t>
            </a:r>
            <a:endParaRPr kumimoji="1" lang="ja-JP" alt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1">
            <a:schemeClr val="accent5"/>
          </a:lnRef>
          <a:fillRef idx="3">
            <a:schemeClr val="accent5"/>
          </a:fillRef>
          <a:effectRef idx="2">
            <a:schemeClr val="accent5"/>
          </a:effectRef>
          <a:fontRef idx="minor">
            <a:schemeClr val="lt1"/>
          </a:fontRef>
        </p:style>
        <p:txBody>
          <a:bodyPr/>
          <a:lstStyle/>
          <a:p>
            <a:r>
              <a:rPr kumimoji="1" lang="en-US" altLang="ja-JP" dirty="0" smtClean="0"/>
              <a:t>SUM</a:t>
            </a:r>
            <a:r>
              <a:rPr kumimoji="1" lang="ja-JP" altLang="en-US" dirty="0" smtClean="0"/>
              <a:t>関数</a:t>
            </a:r>
            <a:endParaRPr kumimoji="1" lang="ja-JP" altLang="en-US" dirty="0"/>
          </a:p>
        </p:txBody>
      </p:sp>
      <p:sp>
        <p:nvSpPr>
          <p:cNvPr id="3" name="コンテンツ プレースホルダ 2"/>
          <p:cNvSpPr>
            <a:spLocks noGrp="1"/>
          </p:cNvSpPr>
          <p:nvPr>
            <p:ph idx="1"/>
          </p:nvPr>
        </p:nvSpPr>
        <p:spPr/>
        <p:txBody>
          <a:bodyPr/>
          <a:lstStyle/>
          <a:p>
            <a:pPr>
              <a:buClr>
                <a:schemeClr val="accent5"/>
              </a:buClr>
              <a:buFont typeface="Wingdings" pitchFamily="2" charset="2"/>
              <a:buChar char="l"/>
            </a:pPr>
            <a:r>
              <a:rPr kumimoji="1" lang="en-US" altLang="ja-JP" dirty="0" smtClean="0"/>
              <a:t>=SUM(</a:t>
            </a:r>
            <a:r>
              <a:rPr kumimoji="1" lang="ja-JP" altLang="en-US" dirty="0" smtClean="0"/>
              <a:t>数値</a:t>
            </a:r>
            <a:r>
              <a:rPr kumimoji="1" lang="en-US" altLang="ja-JP" dirty="0" smtClean="0"/>
              <a:t>1,</a:t>
            </a:r>
            <a:r>
              <a:rPr kumimoji="1" lang="ja-JP" altLang="en-US" dirty="0" smtClean="0"/>
              <a:t>数値</a:t>
            </a:r>
            <a:r>
              <a:rPr kumimoji="1" lang="en-US" altLang="ja-JP" dirty="0" smtClean="0"/>
              <a:t>2,...</a:t>
            </a:r>
            <a:r>
              <a:rPr kumimoji="1" lang="ja-JP" altLang="en-US" dirty="0" smtClean="0"/>
              <a:t>数値</a:t>
            </a:r>
            <a:r>
              <a:rPr kumimoji="1" lang="en-US" altLang="ja-JP" dirty="0" smtClean="0"/>
              <a:t>30)</a:t>
            </a:r>
          </a:p>
          <a:p>
            <a:pPr>
              <a:buClr>
                <a:schemeClr val="accent5"/>
              </a:buClr>
              <a:buFont typeface="Wingdings" pitchFamily="2" charset="2"/>
              <a:buChar char="l"/>
            </a:pPr>
            <a:r>
              <a:rPr kumimoji="1" lang="ja-JP" altLang="en-US" dirty="0" smtClean="0"/>
              <a:t>セル範囲の数値だけが計算の対象</a:t>
            </a:r>
            <a:endParaRPr kumimoji="1" lang="en-US" altLang="ja-JP" dirty="0" smtClean="0"/>
          </a:p>
          <a:p>
            <a:pPr>
              <a:buClr>
                <a:schemeClr val="accent5"/>
              </a:buClr>
              <a:buFont typeface="Wingdings" pitchFamily="2" charset="2"/>
              <a:buChar char="l"/>
            </a:pPr>
            <a:r>
              <a:rPr lang="en-US" altLang="ja-JP" dirty="0" smtClean="0"/>
              <a:t>2+5</a:t>
            </a:r>
            <a:r>
              <a:rPr lang="ja-JP" altLang="en-US" dirty="0" smtClean="0"/>
              <a:t>を</a:t>
            </a:r>
            <a:r>
              <a:rPr lang="en-US" altLang="ja-JP" dirty="0" smtClean="0"/>
              <a:t>SUM</a:t>
            </a:r>
            <a:r>
              <a:rPr lang="ja-JP" altLang="en-US" dirty="0" smtClean="0"/>
              <a:t>関数で表現すると</a:t>
            </a:r>
            <a:endParaRPr lang="en-US" altLang="ja-JP" dirty="0" smtClean="0"/>
          </a:p>
          <a:p>
            <a:pPr lvl="1">
              <a:buClr>
                <a:schemeClr val="accent5"/>
              </a:buClr>
              <a:buFont typeface="Wingdings" pitchFamily="2" charset="2"/>
              <a:buChar char="ü"/>
            </a:pPr>
            <a:r>
              <a:rPr lang="en-US" altLang="ja-JP" dirty="0" smtClean="0"/>
              <a:t>=SUM(2,5)</a:t>
            </a:r>
          </a:p>
          <a:p>
            <a:pPr lvl="1">
              <a:buClr>
                <a:schemeClr val="accent5"/>
              </a:buClr>
              <a:buFont typeface="Wingdings" pitchFamily="2" charset="2"/>
              <a:buChar char="ü"/>
            </a:pPr>
            <a:r>
              <a:rPr lang="en-US" altLang="ja-JP" dirty="0" smtClean="0"/>
              <a:t>=SUM(2+5)</a:t>
            </a:r>
            <a:r>
              <a:rPr lang="ja-JP" altLang="en-US" dirty="0" smtClean="0"/>
              <a:t>・・・</a:t>
            </a:r>
            <a:r>
              <a:rPr lang="en-US" altLang="ja-JP" dirty="0" smtClean="0"/>
              <a:t>SUM</a:t>
            </a:r>
            <a:r>
              <a:rPr lang="ja-JP" altLang="en-US" dirty="0" smtClean="0"/>
              <a:t>関数を使う意味がない</a:t>
            </a:r>
            <a:endParaRPr lang="en-US" altLang="ja-JP" dirty="0" smtClean="0"/>
          </a:p>
          <a:p>
            <a:pPr>
              <a:buClr>
                <a:schemeClr val="accent5"/>
              </a:buClr>
              <a:buFont typeface="Wingdings" pitchFamily="2" charset="2"/>
              <a:buChar char="l"/>
            </a:pPr>
            <a:r>
              <a:rPr lang="ja-JP" altLang="en-US" dirty="0"/>
              <a:t>数式</a:t>
            </a:r>
            <a:r>
              <a:rPr lang="ja-JP" altLang="en-US" dirty="0" smtClean="0"/>
              <a:t>のコピーや行・列挿入・削除時は要注意</a:t>
            </a:r>
            <a:endParaRPr lang="en-US" altLang="ja-JP" dirty="0" smtClean="0"/>
          </a:p>
          <a:p>
            <a:pPr>
              <a:buClr>
                <a:schemeClr val="accent5"/>
              </a:buClr>
              <a:buFont typeface="Wingdings" pitchFamily="2" charset="2"/>
              <a:buChar char="l"/>
            </a:pPr>
            <a:r>
              <a:rPr lang="ja-JP" altLang="en-US" dirty="0" smtClean="0"/>
              <a:t>小計や中計がある場合は要注意</a:t>
            </a:r>
            <a:endParaRPr lang="en-US" altLang="ja-JP" dirty="0" smtClean="0"/>
          </a:p>
          <a:p>
            <a:pPr>
              <a:buClr>
                <a:schemeClr val="accent5"/>
              </a:buClr>
              <a:buFont typeface="Wingdings" pitchFamily="2" charset="2"/>
              <a:buChar char="l"/>
            </a:pPr>
            <a:endParaRPr kumimoji="1" lang="ja-JP" altLang="en-US" dirty="0"/>
          </a:p>
        </p:txBody>
      </p:sp>
      <p:sp>
        <p:nvSpPr>
          <p:cNvPr id="4" name="日付プレースホルダ 3"/>
          <p:cNvSpPr>
            <a:spLocks noGrp="1"/>
          </p:cNvSpPr>
          <p:nvPr>
            <p:ph type="dt" sz="half" idx="10"/>
          </p:nvPr>
        </p:nvSpPr>
        <p:spPr/>
        <p:txBody>
          <a:bodyPr/>
          <a:lstStyle/>
          <a:p>
            <a:fld id="{3DD4032E-6051-4909-B229-E131D0554D7C}" type="datetime1">
              <a:rPr kumimoji="1" lang="ja-JP" altLang="en-US" smtClean="0"/>
              <a:pPr/>
              <a:t>2010/5/20</a:t>
            </a:fld>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SystemKOMACO</a:t>
            </a:r>
            <a:endParaRPr kumimoji="1" lang="ja-JP" altLang="en-US"/>
          </a:p>
        </p:txBody>
      </p:sp>
      <p:sp>
        <p:nvSpPr>
          <p:cNvPr id="6" name="スライド番号プレースホルダ 5"/>
          <p:cNvSpPr>
            <a:spLocks noGrp="1"/>
          </p:cNvSpPr>
          <p:nvPr>
            <p:ph type="sldNum" sz="quarter" idx="12"/>
          </p:nvPr>
        </p:nvSpPr>
        <p:spPr/>
        <p:txBody>
          <a:bodyPr/>
          <a:lstStyle/>
          <a:p>
            <a:fld id="{E7C0BDDF-823E-4117-AFCC-1FE62EE9C807}" type="slidenum">
              <a:rPr kumimoji="1" lang="ja-JP" altLang="en-US" smtClean="0"/>
              <a:pPr/>
              <a:t>29</a:t>
            </a:fld>
            <a:endParaRPr kumimoji="1" lang="ja-JP" altLang="en-US"/>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1">
            <a:schemeClr val="accent5"/>
          </a:lnRef>
          <a:fillRef idx="3">
            <a:schemeClr val="accent5"/>
          </a:fillRef>
          <a:effectRef idx="2">
            <a:schemeClr val="accent5"/>
          </a:effectRef>
          <a:fontRef idx="minor">
            <a:schemeClr val="lt1"/>
          </a:fontRef>
        </p:style>
        <p:txBody>
          <a:bodyPr/>
          <a:lstStyle/>
          <a:p>
            <a:r>
              <a:rPr kumimoji="1" lang="ja-JP" altLang="en-US" dirty="0" smtClean="0"/>
              <a:t>数値をダイレクトに入力</a:t>
            </a:r>
            <a:endParaRPr kumimoji="1" lang="ja-JP" altLang="en-US" dirty="0"/>
          </a:p>
        </p:txBody>
      </p:sp>
      <p:pic>
        <p:nvPicPr>
          <p:cNvPr id="7" name="コンテンツ プレースホルダ 6" descr="DC063.JPG"/>
          <p:cNvPicPr>
            <a:picLocks noGrp="1" noChangeAspect="1"/>
          </p:cNvPicPr>
          <p:nvPr>
            <p:ph idx="1"/>
          </p:nvPr>
        </p:nvPicPr>
        <p:blipFill>
          <a:blip r:embed="rId2" cstate="print"/>
          <a:stretch>
            <a:fillRect/>
          </a:stretch>
        </p:blipFill>
        <p:spPr>
          <a:xfrm>
            <a:off x="3000364" y="1928802"/>
            <a:ext cx="3095625" cy="1285875"/>
          </a:xfrm>
        </p:spPr>
      </p:pic>
      <p:sp>
        <p:nvSpPr>
          <p:cNvPr id="4" name="日付プレースホルダ 3"/>
          <p:cNvSpPr>
            <a:spLocks noGrp="1"/>
          </p:cNvSpPr>
          <p:nvPr>
            <p:ph type="dt" sz="half" idx="10"/>
          </p:nvPr>
        </p:nvSpPr>
        <p:spPr/>
        <p:txBody>
          <a:bodyPr/>
          <a:lstStyle/>
          <a:p>
            <a:fld id="{3DD4032E-6051-4909-B229-E131D0554D7C}" type="datetime1">
              <a:rPr kumimoji="1" lang="ja-JP" altLang="en-US" smtClean="0"/>
              <a:pPr/>
              <a:t>2010/5/20</a:t>
            </a:fld>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SystemKOMACO</a:t>
            </a:r>
            <a:endParaRPr kumimoji="1" lang="ja-JP" altLang="en-US"/>
          </a:p>
        </p:txBody>
      </p:sp>
      <p:sp>
        <p:nvSpPr>
          <p:cNvPr id="6" name="スライド番号プレースホルダ 5"/>
          <p:cNvSpPr>
            <a:spLocks noGrp="1"/>
          </p:cNvSpPr>
          <p:nvPr>
            <p:ph type="sldNum" sz="quarter" idx="12"/>
          </p:nvPr>
        </p:nvSpPr>
        <p:spPr/>
        <p:txBody>
          <a:bodyPr/>
          <a:lstStyle/>
          <a:p>
            <a:fld id="{E7C0BDDF-823E-4117-AFCC-1FE62EE9C807}" type="slidenum">
              <a:rPr kumimoji="1" lang="ja-JP" altLang="en-US" smtClean="0"/>
              <a:pPr/>
              <a:t>3</a:t>
            </a:fld>
            <a:endParaRPr kumimoji="1" lang="ja-JP" altLang="en-US"/>
          </a:p>
        </p:txBody>
      </p:sp>
      <p:pic>
        <p:nvPicPr>
          <p:cNvPr id="8" name="図 7" descr="DC064.JPG"/>
          <p:cNvPicPr>
            <a:picLocks noChangeAspect="1"/>
          </p:cNvPicPr>
          <p:nvPr/>
        </p:nvPicPr>
        <p:blipFill>
          <a:blip r:embed="rId3" cstate="print"/>
          <a:stretch>
            <a:fillRect/>
          </a:stretch>
        </p:blipFill>
        <p:spPr>
          <a:xfrm>
            <a:off x="3071802" y="4500579"/>
            <a:ext cx="3076575" cy="1285875"/>
          </a:xfrm>
          <a:prstGeom prst="rect">
            <a:avLst/>
          </a:prstGeom>
        </p:spPr>
      </p:pic>
      <p:sp>
        <p:nvSpPr>
          <p:cNvPr id="9" name="下矢印 8"/>
          <p:cNvSpPr/>
          <p:nvPr/>
        </p:nvSpPr>
        <p:spPr>
          <a:xfrm>
            <a:off x="3888000" y="3533628"/>
            <a:ext cx="1368000" cy="648000"/>
          </a:xfrm>
          <a:prstGeom prst="down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kumimoji="1" lang="en-US" altLang="ja-JP" dirty="0" smtClean="0"/>
              <a:t>Enter</a:t>
            </a:r>
            <a:endParaRPr kumimoji="1" lang="ja-JP" altLang="en-US" dirty="0"/>
          </a:p>
        </p:txBody>
      </p:sp>
      <p:sp>
        <p:nvSpPr>
          <p:cNvPr id="11" name="テキスト ボックス 10"/>
          <p:cNvSpPr txBox="1"/>
          <p:nvPr/>
        </p:nvSpPr>
        <p:spPr>
          <a:xfrm>
            <a:off x="457200" y="5917188"/>
            <a:ext cx="8229600" cy="36933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ja-JP" altLang="en-US" dirty="0"/>
              <a:t>セル</a:t>
            </a:r>
            <a:r>
              <a:rPr lang="ja-JP" altLang="en-US" dirty="0" smtClean="0"/>
              <a:t>を選択後、</a:t>
            </a:r>
            <a:r>
              <a:rPr lang="en-US" altLang="ja-JP" dirty="0" smtClean="0"/>
              <a:t>F2</a:t>
            </a:r>
            <a:r>
              <a:rPr lang="ja-JP" altLang="en-US" dirty="0" smtClean="0"/>
              <a:t>キーを押すと編集モードになる</a:t>
            </a:r>
            <a:endParaRPr kumimoji="1" lang="ja-JP" altLang="en-US" dirty="0"/>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p:style>
          <a:lnRef idx="1">
            <a:schemeClr val="accent5"/>
          </a:lnRef>
          <a:fillRef idx="3">
            <a:schemeClr val="accent5"/>
          </a:fillRef>
          <a:effectRef idx="2">
            <a:schemeClr val="accent5"/>
          </a:effectRef>
          <a:fontRef idx="minor">
            <a:schemeClr val="lt1"/>
          </a:fontRef>
        </p:style>
        <p:txBody>
          <a:bodyPr>
            <a:normAutofit/>
          </a:bodyPr>
          <a:lstStyle/>
          <a:p>
            <a:r>
              <a:rPr kumimoji="1" lang="en-US" altLang="ja-JP" dirty="0" smtClean="0"/>
              <a:t>SUM</a:t>
            </a:r>
            <a:r>
              <a:rPr kumimoji="1" lang="ja-JP" altLang="en-US" dirty="0" smtClean="0"/>
              <a:t>関数</a:t>
            </a:r>
            <a:r>
              <a:rPr lang="ja-JP" altLang="en-US" dirty="0" smtClean="0"/>
              <a:t>：行挿入</a:t>
            </a:r>
            <a:endParaRPr kumimoji="1" lang="ja-JP" altLang="en-US" dirty="0"/>
          </a:p>
        </p:txBody>
      </p:sp>
      <p:pic>
        <p:nvPicPr>
          <p:cNvPr id="7" name="コンテンツ プレースホルダ 6" descr="DC082.JPG"/>
          <p:cNvPicPr>
            <a:picLocks noGrp="1" noChangeAspect="1"/>
          </p:cNvPicPr>
          <p:nvPr>
            <p:ph sz="half" idx="1"/>
          </p:nvPr>
        </p:nvPicPr>
        <p:blipFill>
          <a:blip r:embed="rId2" cstate="print"/>
          <a:stretch>
            <a:fillRect/>
          </a:stretch>
        </p:blipFill>
        <p:spPr>
          <a:xfrm>
            <a:off x="933450" y="3010694"/>
            <a:ext cx="3086100" cy="1704975"/>
          </a:xfrm>
        </p:spPr>
      </p:pic>
      <p:pic>
        <p:nvPicPr>
          <p:cNvPr id="10" name="コンテンツ プレースホルダ 9" descr="DC083.JPG"/>
          <p:cNvPicPr>
            <a:picLocks noGrp="1" noChangeAspect="1"/>
          </p:cNvPicPr>
          <p:nvPr>
            <p:ph sz="half" idx="2"/>
          </p:nvPr>
        </p:nvPicPr>
        <p:blipFill>
          <a:blip r:embed="rId3" cstate="print"/>
          <a:stretch>
            <a:fillRect/>
          </a:stretch>
        </p:blipFill>
        <p:spPr>
          <a:xfrm>
            <a:off x="5143504" y="4000504"/>
            <a:ext cx="3076575" cy="1914525"/>
          </a:xfrm>
        </p:spPr>
      </p:pic>
      <p:sp>
        <p:nvSpPr>
          <p:cNvPr id="4" name="日付プレースホルダ 3"/>
          <p:cNvSpPr>
            <a:spLocks noGrp="1"/>
          </p:cNvSpPr>
          <p:nvPr>
            <p:ph type="dt" sz="half" idx="10"/>
          </p:nvPr>
        </p:nvSpPr>
        <p:spPr/>
        <p:txBody>
          <a:bodyPr/>
          <a:lstStyle/>
          <a:p>
            <a:fld id="{3DD4032E-6051-4909-B229-E131D0554D7C}" type="datetime1">
              <a:rPr kumimoji="1" lang="ja-JP" altLang="en-US" smtClean="0"/>
              <a:pPr/>
              <a:t>2010/5/20</a:t>
            </a:fld>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SystemKOMACO</a:t>
            </a:r>
            <a:endParaRPr kumimoji="1" lang="ja-JP" altLang="en-US"/>
          </a:p>
        </p:txBody>
      </p:sp>
      <p:sp>
        <p:nvSpPr>
          <p:cNvPr id="6" name="スライド番号プレースホルダ 5"/>
          <p:cNvSpPr>
            <a:spLocks noGrp="1"/>
          </p:cNvSpPr>
          <p:nvPr>
            <p:ph type="sldNum" sz="quarter" idx="12"/>
          </p:nvPr>
        </p:nvSpPr>
        <p:spPr/>
        <p:txBody>
          <a:bodyPr/>
          <a:lstStyle/>
          <a:p>
            <a:fld id="{E7C0BDDF-823E-4117-AFCC-1FE62EE9C807}" type="slidenum">
              <a:rPr kumimoji="1" lang="ja-JP" altLang="en-US" smtClean="0"/>
              <a:pPr/>
              <a:t>30</a:t>
            </a:fld>
            <a:endParaRPr kumimoji="1" lang="ja-JP" altLang="en-US"/>
          </a:p>
        </p:txBody>
      </p:sp>
      <p:pic>
        <p:nvPicPr>
          <p:cNvPr id="13" name="図 12" descr="DC084.JPG"/>
          <p:cNvPicPr>
            <a:picLocks noChangeAspect="1"/>
          </p:cNvPicPr>
          <p:nvPr/>
        </p:nvPicPr>
        <p:blipFill>
          <a:blip r:embed="rId4" cstate="print"/>
          <a:stretch>
            <a:fillRect/>
          </a:stretch>
        </p:blipFill>
        <p:spPr>
          <a:xfrm>
            <a:off x="5143504" y="1785926"/>
            <a:ext cx="3076575" cy="1914525"/>
          </a:xfrm>
          <a:prstGeom prst="rect">
            <a:avLst/>
          </a:prstGeom>
        </p:spPr>
      </p:pic>
      <p:cxnSp>
        <p:nvCxnSpPr>
          <p:cNvPr id="14" name="直線矢印コネクタ 13"/>
          <p:cNvCxnSpPr>
            <a:stCxn id="7" idx="3"/>
            <a:endCxn id="13" idx="1"/>
          </p:cNvCxnSpPr>
          <p:nvPr/>
        </p:nvCxnSpPr>
        <p:spPr>
          <a:xfrm flipV="1">
            <a:off x="4019550" y="2743189"/>
            <a:ext cx="1123954" cy="1119993"/>
          </a:xfrm>
          <a:prstGeom prst="straightConnector1">
            <a:avLst/>
          </a:prstGeom>
          <a:ln>
            <a:headEnd type="none" w="med" len="med"/>
            <a:tailEnd type="triangle" w="med" len="med"/>
          </a:ln>
        </p:spPr>
        <p:style>
          <a:lnRef idx="3">
            <a:schemeClr val="accent5"/>
          </a:lnRef>
          <a:fillRef idx="0">
            <a:schemeClr val="accent5"/>
          </a:fillRef>
          <a:effectRef idx="2">
            <a:schemeClr val="accent5"/>
          </a:effectRef>
          <a:fontRef idx="minor">
            <a:schemeClr val="tx1"/>
          </a:fontRef>
        </p:style>
      </p:cxnSp>
      <p:cxnSp>
        <p:nvCxnSpPr>
          <p:cNvPr id="17" name="直線矢印コネクタ 16"/>
          <p:cNvCxnSpPr>
            <a:stCxn id="7" idx="3"/>
            <a:endCxn id="10" idx="1"/>
          </p:cNvCxnSpPr>
          <p:nvPr/>
        </p:nvCxnSpPr>
        <p:spPr>
          <a:xfrm>
            <a:off x="4019550" y="3863182"/>
            <a:ext cx="1123954" cy="1094585"/>
          </a:xfrm>
          <a:prstGeom prst="straightConnector1">
            <a:avLst/>
          </a:prstGeom>
          <a:ln>
            <a:headEnd type="none" w="med" len="med"/>
            <a:tailEnd type="triangle" w="med" len="med"/>
          </a:ln>
        </p:spPr>
        <p:style>
          <a:lnRef idx="3">
            <a:schemeClr val="accent5"/>
          </a:lnRef>
          <a:fillRef idx="0">
            <a:schemeClr val="accent5"/>
          </a:fillRef>
          <a:effectRef idx="2">
            <a:schemeClr val="accent5"/>
          </a:effectRef>
          <a:fontRef idx="minor">
            <a:schemeClr val="tx1"/>
          </a:fontRef>
        </p:style>
      </p:cxnSp>
      <p:sp>
        <p:nvSpPr>
          <p:cNvPr id="20" name="正方形/長方形 19"/>
          <p:cNvSpPr/>
          <p:nvPr/>
        </p:nvSpPr>
        <p:spPr>
          <a:xfrm>
            <a:off x="2928926" y="3000372"/>
            <a:ext cx="1071570" cy="214314"/>
          </a:xfrm>
          <a:prstGeom prst="rect">
            <a:avLst/>
          </a:prstGeom>
          <a:noFill/>
          <a:ln>
            <a:solidFill>
              <a:srgbClr xmlns:mc="http://schemas.openxmlformats.org/markup-compatibility/2006" xmlns:a14="http://schemas.microsoft.com/office/drawing/2010/main" val="FF0000" mc:Ignorabl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7136982" y="1785926"/>
            <a:ext cx="1071570" cy="214314"/>
          </a:xfrm>
          <a:prstGeom prst="rect">
            <a:avLst/>
          </a:prstGeom>
          <a:noFill/>
          <a:ln>
            <a:solidFill>
              <a:srgbClr xmlns:mc="http://schemas.openxmlformats.org/markup-compatibility/2006" xmlns:a14="http://schemas.microsoft.com/office/drawing/2010/main" val="FF0000" mc:Ignorabl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7143768" y="4000504"/>
            <a:ext cx="1071570" cy="214314"/>
          </a:xfrm>
          <a:prstGeom prst="rect">
            <a:avLst/>
          </a:prstGeom>
          <a:noFill/>
          <a:ln>
            <a:solidFill>
              <a:srgbClr xmlns:mc="http://schemas.openxmlformats.org/markup-compatibility/2006" xmlns:a14="http://schemas.microsoft.com/office/drawing/2010/main" val="FF0000" mc:Ignorabl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a:xfrm>
            <a:off x="5143504" y="2643182"/>
            <a:ext cx="3071834" cy="214314"/>
          </a:xfrm>
          <a:prstGeom prst="rect">
            <a:avLst/>
          </a:prstGeom>
          <a:noFill/>
          <a:ln>
            <a:solidFill>
              <a:srgbClr xmlns:mc="http://schemas.openxmlformats.org/markup-compatibility/2006" xmlns:a14="http://schemas.microsoft.com/office/drawing/2010/main" val="FF0000" mc:Ignorable=""/>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xmlns:mc="http://schemas.openxmlformats.org/markup-compatibility/2006" xmlns:a14="http://schemas.microsoft.com/office/drawing/2010/main" val="FF0000" mc:Ignorable=""/>
                </a:solidFill>
              </a:rPr>
              <a:t>行挿入</a:t>
            </a:r>
            <a:endParaRPr kumimoji="1" lang="ja-JP" altLang="en-US" sz="1400" dirty="0">
              <a:solidFill>
                <a:srgbClr xmlns:mc="http://schemas.openxmlformats.org/markup-compatibility/2006" xmlns:a14="http://schemas.microsoft.com/office/drawing/2010/main" val="FF0000" mc:Ignorable=""/>
              </a:solidFill>
            </a:endParaRPr>
          </a:p>
        </p:txBody>
      </p:sp>
      <p:sp>
        <p:nvSpPr>
          <p:cNvPr id="24" name="正方形/長方形 23"/>
          <p:cNvSpPr/>
          <p:nvPr/>
        </p:nvSpPr>
        <p:spPr>
          <a:xfrm>
            <a:off x="5143504" y="5267916"/>
            <a:ext cx="3071834" cy="214314"/>
          </a:xfrm>
          <a:prstGeom prst="rect">
            <a:avLst/>
          </a:prstGeom>
          <a:noFill/>
          <a:ln>
            <a:solidFill>
              <a:srgbClr xmlns:mc="http://schemas.openxmlformats.org/markup-compatibility/2006" xmlns:a14="http://schemas.microsoft.com/office/drawing/2010/main" val="FF0000" mc:Ignorable=""/>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xmlns:mc="http://schemas.openxmlformats.org/markup-compatibility/2006" xmlns:a14="http://schemas.microsoft.com/office/drawing/2010/main" val="FF0000" mc:Ignorable=""/>
                </a:solidFill>
              </a:rPr>
              <a:t>行挿入</a:t>
            </a:r>
            <a:endParaRPr kumimoji="1" lang="ja-JP" altLang="en-US" sz="1400" dirty="0">
              <a:solidFill>
                <a:srgbClr xmlns:mc="http://schemas.openxmlformats.org/markup-compatibility/2006" xmlns:a14="http://schemas.microsoft.com/office/drawing/2010/main" val="FF0000" mc:Ignorable=""/>
              </a:solidFill>
            </a:endParaRPr>
          </a:p>
        </p:txBody>
      </p:sp>
      <p:sp>
        <p:nvSpPr>
          <p:cNvPr id="25" name="テキスト ボックス 24"/>
          <p:cNvSpPr txBox="1"/>
          <p:nvPr/>
        </p:nvSpPr>
        <p:spPr>
          <a:xfrm>
            <a:off x="486000" y="6000768"/>
            <a:ext cx="820800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buClr>
                <a:schemeClr val="accent1"/>
              </a:buClr>
              <a:buFont typeface="Wingdings" pitchFamily="2" charset="2"/>
              <a:buChar char="l"/>
            </a:pPr>
            <a:r>
              <a:rPr lang="ja-JP" altLang="en-US" dirty="0" smtClean="0"/>
              <a:t>練習　ドキュメントの「</a:t>
            </a:r>
            <a:r>
              <a:rPr lang="en-US" altLang="ja-JP" dirty="0" smtClean="0"/>
              <a:t>SUM</a:t>
            </a:r>
            <a:r>
              <a:rPr lang="ja-JP" altLang="en-US" dirty="0" smtClean="0"/>
              <a:t>関数練習</a:t>
            </a:r>
            <a:r>
              <a:rPr lang="en-US" altLang="ja-JP" dirty="0" smtClean="0"/>
              <a:t>.xls</a:t>
            </a:r>
            <a:r>
              <a:rPr lang="ja-JP" altLang="en-US" dirty="0" smtClean="0"/>
              <a:t>」を開き、各シートの設問に答えてください。</a:t>
            </a:r>
            <a:endParaRPr kumimoji="1" lang="ja-JP" alt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p:style>
          <a:lnRef idx="1">
            <a:schemeClr val="accent5"/>
          </a:lnRef>
          <a:fillRef idx="3">
            <a:schemeClr val="accent5"/>
          </a:fillRef>
          <a:effectRef idx="2">
            <a:schemeClr val="accent5"/>
          </a:effectRef>
          <a:fontRef idx="minor">
            <a:schemeClr val="lt1"/>
          </a:fontRef>
        </p:style>
        <p:txBody>
          <a:bodyPr/>
          <a:lstStyle/>
          <a:p>
            <a:r>
              <a:rPr kumimoji="1" lang="en-US" altLang="ja-JP" dirty="0" smtClean="0"/>
              <a:t>SUMIF</a:t>
            </a:r>
            <a:r>
              <a:rPr kumimoji="1" lang="ja-JP" altLang="en-US" dirty="0" smtClean="0"/>
              <a:t>関数</a:t>
            </a:r>
            <a:endParaRPr kumimoji="1" lang="ja-JP" altLang="en-US" dirty="0"/>
          </a:p>
        </p:txBody>
      </p:sp>
      <p:sp>
        <p:nvSpPr>
          <p:cNvPr id="9" name="コンテンツ プレースホルダ 8"/>
          <p:cNvSpPr>
            <a:spLocks noGrp="1"/>
          </p:cNvSpPr>
          <p:nvPr>
            <p:ph idx="1"/>
          </p:nvPr>
        </p:nvSpPr>
        <p:spPr/>
        <p:txBody>
          <a:bodyPr>
            <a:normAutofit/>
          </a:bodyPr>
          <a:lstStyle/>
          <a:p>
            <a:pPr>
              <a:buClr>
                <a:schemeClr val="accent5"/>
              </a:buClr>
              <a:buFont typeface="Wingdings" pitchFamily="2" charset="2"/>
              <a:buChar char="l"/>
            </a:pPr>
            <a:r>
              <a:rPr kumimoji="1" lang="en-US" altLang="ja-JP" dirty="0" smtClean="0"/>
              <a:t>=SUMIF(</a:t>
            </a:r>
            <a:r>
              <a:rPr kumimoji="1" lang="ja-JP" altLang="en-US" dirty="0" smtClean="0"/>
              <a:t>範囲</a:t>
            </a:r>
            <a:r>
              <a:rPr kumimoji="1" lang="en-US" altLang="ja-JP" dirty="0" smtClean="0"/>
              <a:t>,</a:t>
            </a:r>
            <a:r>
              <a:rPr kumimoji="1" lang="ja-JP" altLang="en-US" dirty="0" smtClean="0"/>
              <a:t>条件</a:t>
            </a:r>
            <a:r>
              <a:rPr kumimoji="1" lang="en-US" altLang="ja-JP" dirty="0" smtClean="0"/>
              <a:t>,[</a:t>
            </a:r>
            <a:r>
              <a:rPr kumimoji="1" lang="ja-JP" altLang="en-US" dirty="0" smtClean="0"/>
              <a:t>合計範囲</a:t>
            </a:r>
            <a:r>
              <a:rPr kumimoji="1" lang="en-US" altLang="ja-JP" dirty="0" smtClean="0"/>
              <a:t>])</a:t>
            </a:r>
          </a:p>
          <a:p>
            <a:pPr lvl="1">
              <a:buClr>
                <a:srgbClr xmlns:mc="http://schemas.openxmlformats.org/markup-compatibility/2006" xmlns:a14="http://schemas.microsoft.com/office/drawing/2010/main" val="0070C0" mc:Ignorable=""/>
              </a:buClr>
              <a:buFont typeface="Wingdings" pitchFamily="2" charset="2"/>
              <a:buChar char="ü"/>
            </a:pPr>
            <a:r>
              <a:rPr lang="ja-JP" altLang="en-US" dirty="0" smtClean="0"/>
              <a:t>範囲：条件によって評価するセル範囲を指定</a:t>
            </a:r>
            <a:endParaRPr lang="en-US" altLang="ja-JP" dirty="0" smtClean="0"/>
          </a:p>
          <a:p>
            <a:pPr lvl="1">
              <a:buClr>
                <a:srgbClr xmlns:mc="http://schemas.openxmlformats.org/markup-compatibility/2006" xmlns:a14="http://schemas.microsoft.com/office/drawing/2010/main" val="0070C0" mc:Ignorable=""/>
              </a:buClr>
              <a:buFont typeface="Wingdings" pitchFamily="2" charset="2"/>
              <a:buChar char="ü"/>
            </a:pPr>
            <a:r>
              <a:rPr kumimoji="1" lang="ja-JP" altLang="en-US" dirty="0" smtClean="0"/>
              <a:t>検索条件：計算の対象となるセルを定義する条件。条件は</a:t>
            </a:r>
            <a:r>
              <a:rPr kumimoji="1" lang="en-US" altLang="ja-JP" dirty="0" smtClean="0"/>
              <a:t>1</a:t>
            </a:r>
            <a:r>
              <a:rPr kumimoji="1" lang="ja-JP" altLang="en-US" dirty="0" smtClean="0"/>
              <a:t>つのみ。</a:t>
            </a:r>
            <a:endParaRPr kumimoji="1" lang="en-US" altLang="ja-JP" dirty="0" smtClean="0"/>
          </a:p>
          <a:p>
            <a:pPr lvl="2">
              <a:buClr>
                <a:srgbClr xmlns:mc="http://schemas.openxmlformats.org/markup-compatibility/2006" xmlns:a14="http://schemas.microsoft.com/office/drawing/2010/main" val="0070C0" mc:Ignorable=""/>
              </a:buClr>
              <a:buFont typeface="Wingdings" pitchFamily="2" charset="2"/>
              <a:buChar char="Ø"/>
            </a:pPr>
            <a:r>
              <a:rPr kumimoji="1" lang="ja-JP" altLang="en-US" dirty="0" smtClean="0"/>
              <a:t>文字列条件は二重引用符（</a:t>
            </a:r>
            <a:r>
              <a:rPr kumimoji="1" lang="en-US" altLang="ja-JP" dirty="0" smtClean="0"/>
              <a:t>”</a:t>
            </a:r>
            <a:r>
              <a:rPr kumimoji="1" lang="ja-JP" altLang="en-US" dirty="0" smtClean="0"/>
              <a:t>）で囲む。</a:t>
            </a:r>
            <a:r>
              <a:rPr kumimoji="1" lang="en-US" altLang="ja-JP" dirty="0" smtClean="0"/>
              <a:t>”</a:t>
            </a:r>
            <a:r>
              <a:rPr kumimoji="1" lang="ja-JP" altLang="en-US" dirty="0" smtClean="0"/>
              <a:t>男性</a:t>
            </a:r>
            <a:r>
              <a:rPr kumimoji="1" lang="en-US" altLang="ja-JP" dirty="0" smtClean="0"/>
              <a:t>”</a:t>
            </a:r>
          </a:p>
          <a:p>
            <a:pPr lvl="2">
              <a:buClr>
                <a:srgbClr xmlns:mc="http://schemas.openxmlformats.org/markup-compatibility/2006" xmlns:a14="http://schemas.microsoft.com/office/drawing/2010/main" val="0070C0" mc:Ignorable=""/>
              </a:buClr>
              <a:buFont typeface="Wingdings" pitchFamily="2" charset="2"/>
              <a:buChar char="Ø"/>
            </a:pPr>
            <a:r>
              <a:rPr lang="ja-JP" altLang="en-US" dirty="0"/>
              <a:t>数値</a:t>
            </a:r>
            <a:r>
              <a:rPr lang="ja-JP" altLang="en-US" dirty="0" smtClean="0"/>
              <a:t>はそのまま</a:t>
            </a:r>
            <a:endParaRPr lang="en-US" altLang="ja-JP" dirty="0" smtClean="0"/>
          </a:p>
          <a:p>
            <a:pPr lvl="2">
              <a:buClr>
                <a:srgbClr xmlns:mc="http://schemas.openxmlformats.org/markup-compatibility/2006" xmlns:a14="http://schemas.microsoft.com/office/drawing/2010/main" val="0070C0" mc:Ignorable=""/>
              </a:buClr>
              <a:buFont typeface="Wingdings" pitchFamily="2" charset="2"/>
              <a:buChar char="Ø"/>
            </a:pPr>
            <a:r>
              <a:rPr kumimoji="1" lang="ja-JP" altLang="en-US" dirty="0"/>
              <a:t>論理</a:t>
            </a:r>
            <a:r>
              <a:rPr kumimoji="1" lang="ja-JP" altLang="en-US" dirty="0" smtClean="0"/>
              <a:t>記号や数学記号は</a:t>
            </a:r>
            <a:r>
              <a:rPr lang="ja-JP" altLang="en-US" dirty="0"/>
              <a:t>二重引用符（</a:t>
            </a:r>
            <a:r>
              <a:rPr lang="en-US" altLang="ja-JP" dirty="0"/>
              <a:t>”</a:t>
            </a:r>
            <a:r>
              <a:rPr lang="ja-JP" altLang="en-US" dirty="0"/>
              <a:t>）で</a:t>
            </a:r>
            <a:r>
              <a:rPr lang="ja-JP" altLang="en-US" dirty="0" smtClean="0"/>
              <a:t>囲む</a:t>
            </a:r>
            <a:r>
              <a:rPr lang="ja-JP" altLang="en-US" dirty="0"/>
              <a:t>。</a:t>
            </a:r>
            <a:r>
              <a:rPr kumimoji="1" lang="en-US" altLang="ja-JP" dirty="0" smtClean="0"/>
              <a:t>“&gt;10”</a:t>
            </a:r>
          </a:p>
          <a:p>
            <a:pPr lvl="1">
              <a:buClr>
                <a:srgbClr xmlns:mc="http://schemas.openxmlformats.org/markup-compatibility/2006" xmlns:a14="http://schemas.microsoft.com/office/drawing/2010/main" val="0070C0" mc:Ignorable=""/>
              </a:buClr>
              <a:buFont typeface="Wingdings" pitchFamily="2" charset="2"/>
              <a:buChar char="ü"/>
            </a:pPr>
            <a:r>
              <a:rPr lang="ja-JP" altLang="en-US" dirty="0"/>
              <a:t>合計</a:t>
            </a:r>
            <a:r>
              <a:rPr lang="ja-JP" altLang="en-US" dirty="0" smtClean="0"/>
              <a:t>範囲：オプション。範囲指定外のセルを加算</a:t>
            </a:r>
            <a:endParaRPr kumimoji="1" lang="en-US" altLang="ja-JP" dirty="0" smtClean="0"/>
          </a:p>
          <a:p>
            <a:pPr lvl="1">
              <a:buClr>
                <a:srgbClr xmlns:mc="http://schemas.openxmlformats.org/markup-compatibility/2006" xmlns:a14="http://schemas.microsoft.com/office/drawing/2010/main" val="0070C0" mc:Ignorable=""/>
              </a:buClr>
              <a:buFont typeface="Wingdings" pitchFamily="2" charset="2"/>
              <a:buChar char="ü"/>
            </a:pPr>
            <a:endParaRPr kumimoji="1" lang="en-US" altLang="ja-JP" dirty="0"/>
          </a:p>
          <a:p>
            <a:pPr>
              <a:buClr>
                <a:schemeClr val="accent5"/>
              </a:buClr>
              <a:buFont typeface="Wingdings" pitchFamily="2" charset="2"/>
              <a:buChar char="l"/>
            </a:pPr>
            <a:endParaRPr lang="en-US" altLang="ja-JP" dirty="0" smtClean="0"/>
          </a:p>
          <a:p>
            <a:pPr>
              <a:buClr>
                <a:schemeClr val="accent5"/>
              </a:buClr>
              <a:buFont typeface="Wingdings" pitchFamily="2" charset="2"/>
              <a:buChar char="l"/>
            </a:pPr>
            <a:endParaRPr kumimoji="1" lang="ja-JP" altLang="en-US" dirty="0"/>
          </a:p>
        </p:txBody>
      </p:sp>
      <p:sp>
        <p:nvSpPr>
          <p:cNvPr id="5" name="日付プレースホルダ 4"/>
          <p:cNvSpPr>
            <a:spLocks noGrp="1"/>
          </p:cNvSpPr>
          <p:nvPr>
            <p:ph type="dt" sz="half" idx="10"/>
          </p:nvPr>
        </p:nvSpPr>
        <p:spPr/>
        <p:txBody>
          <a:bodyPr/>
          <a:lstStyle/>
          <a:p>
            <a:fld id="{D34FA958-FE0E-463D-91A8-D1135012C8F7}" type="datetime1">
              <a:rPr kumimoji="1" lang="ja-JP" altLang="en-US" smtClean="0"/>
              <a:pPr/>
              <a:t>2010/5/20</a:t>
            </a:fld>
            <a:endParaRPr kumimoji="1" lang="ja-JP" altLang="en-US"/>
          </a:p>
        </p:txBody>
      </p:sp>
      <p:sp>
        <p:nvSpPr>
          <p:cNvPr id="6" name="フッター プレースホルダ 5"/>
          <p:cNvSpPr>
            <a:spLocks noGrp="1"/>
          </p:cNvSpPr>
          <p:nvPr>
            <p:ph type="ftr" sz="quarter" idx="11"/>
          </p:nvPr>
        </p:nvSpPr>
        <p:spPr/>
        <p:txBody>
          <a:bodyPr/>
          <a:lstStyle/>
          <a:p>
            <a:r>
              <a:rPr kumimoji="1" lang="en-US" altLang="ja-JP" smtClean="0"/>
              <a:t>SystemKOMACO</a:t>
            </a:r>
            <a:endParaRPr kumimoji="1" lang="ja-JP" altLang="en-US"/>
          </a:p>
        </p:txBody>
      </p:sp>
      <p:sp>
        <p:nvSpPr>
          <p:cNvPr id="7" name="スライド番号プレースホルダ 6"/>
          <p:cNvSpPr>
            <a:spLocks noGrp="1"/>
          </p:cNvSpPr>
          <p:nvPr>
            <p:ph type="sldNum" sz="quarter" idx="12"/>
          </p:nvPr>
        </p:nvSpPr>
        <p:spPr/>
        <p:txBody>
          <a:bodyPr/>
          <a:lstStyle/>
          <a:p>
            <a:fld id="{E7C0BDDF-823E-4117-AFCC-1FE62EE9C807}" type="slidenum">
              <a:rPr kumimoji="1" lang="ja-JP" altLang="en-US" smtClean="0"/>
              <a:pPr/>
              <a:t>31</a:t>
            </a:fld>
            <a:endParaRPr kumimoji="1" lang="ja-JP" altLang="en-US"/>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1">
            <a:schemeClr val="accent5"/>
          </a:lnRef>
          <a:fillRef idx="3">
            <a:schemeClr val="accent5"/>
          </a:fillRef>
          <a:effectRef idx="2">
            <a:schemeClr val="accent5"/>
          </a:effectRef>
          <a:fontRef idx="minor">
            <a:schemeClr val="lt1"/>
          </a:fontRef>
        </p:style>
        <p:txBody>
          <a:bodyPr/>
          <a:lstStyle/>
          <a:p>
            <a:r>
              <a:rPr kumimoji="1" lang="en-US" altLang="ja-JP" dirty="0" smtClean="0"/>
              <a:t>SUMIF</a:t>
            </a:r>
            <a:r>
              <a:rPr kumimoji="1" lang="ja-JP" altLang="en-US" dirty="0" smtClean="0"/>
              <a:t>関数を使う</a:t>
            </a:r>
            <a:endParaRPr kumimoji="1" lang="ja-JP" altLang="en-US" dirty="0"/>
          </a:p>
        </p:txBody>
      </p:sp>
      <p:graphicFrame>
        <p:nvGraphicFramePr>
          <p:cNvPr id="7" name="コンテンツ プレースホルダ 6"/>
          <p:cNvGraphicFramePr>
            <a:graphicFrameLocks noGrp="1"/>
          </p:cNvGraphicFramePr>
          <p:nvPr>
            <p:ph idx="1"/>
          </p:nvPr>
        </p:nvGraphicFramePr>
        <p:xfrm>
          <a:off x="378000" y="1600200"/>
          <a:ext cx="8388000" cy="2225040"/>
        </p:xfrm>
        <a:graphic>
          <a:graphicData uri="http://schemas.openxmlformats.org/drawingml/2006/table">
            <a:tbl>
              <a:tblPr bandRow="1">
                <a:tableStyleId>{5C22544A-7EE6-4342-B048-85BDC9FD1C3A}</a:tableStyleId>
              </a:tblPr>
              <a:tblGrid>
                <a:gridCol w="720000"/>
                <a:gridCol w="2556000"/>
                <a:gridCol w="2556000"/>
                <a:gridCol w="2556000"/>
              </a:tblGrid>
              <a:tr h="370840">
                <a:tc>
                  <a:txBody>
                    <a:bodyPr/>
                    <a:lstStyle/>
                    <a:p>
                      <a:pPr algn="ctr"/>
                      <a:endParaRPr kumimoji="1" lang="ja-JP" altLang="en-US" dirty="0" smtClean="0"/>
                    </a:p>
                  </a:txBody>
                  <a:tcPr/>
                </a:tc>
                <a:tc>
                  <a:txBody>
                    <a:bodyPr/>
                    <a:lstStyle/>
                    <a:p>
                      <a:pPr algn="ctr"/>
                      <a:r>
                        <a:rPr kumimoji="1" lang="en-US" altLang="ja-JP" dirty="0" smtClean="0"/>
                        <a:t>A</a:t>
                      </a:r>
                      <a:endParaRPr kumimoji="1" lang="ja-JP" altLang="en-US" dirty="0" smtClean="0"/>
                    </a:p>
                  </a:txBody>
                  <a:tcPr/>
                </a:tc>
                <a:tc>
                  <a:txBody>
                    <a:bodyPr/>
                    <a:lstStyle/>
                    <a:p>
                      <a:pPr algn="ctr"/>
                      <a:r>
                        <a:rPr kumimoji="1" lang="en-US" altLang="ja-JP" dirty="0" smtClean="0"/>
                        <a:t>B</a:t>
                      </a:r>
                      <a:endParaRPr kumimoji="1" lang="ja-JP" altLang="en-US" dirty="0"/>
                    </a:p>
                  </a:txBody>
                  <a:tcPr/>
                </a:tc>
                <a:tc>
                  <a:txBody>
                    <a:bodyPr/>
                    <a:lstStyle/>
                    <a:p>
                      <a:pPr algn="ctr"/>
                      <a:r>
                        <a:rPr kumimoji="1" lang="en-US" altLang="ja-JP" dirty="0" smtClean="0"/>
                        <a:t>C</a:t>
                      </a:r>
                      <a:endParaRPr kumimoji="1" lang="ja-JP" altLang="en-US" dirty="0"/>
                    </a:p>
                  </a:txBody>
                  <a:tcPr/>
                </a:tc>
              </a:tr>
              <a:tr h="370840">
                <a:tc>
                  <a:txBody>
                    <a:bodyPr/>
                    <a:lstStyle/>
                    <a:p>
                      <a:pPr algn="ctr"/>
                      <a:r>
                        <a:rPr kumimoji="1" lang="en-US" altLang="ja-JP" dirty="0" smtClean="0"/>
                        <a:t>1</a:t>
                      </a:r>
                      <a:endParaRPr kumimoji="1" lang="ja-JP" altLang="en-US" dirty="0" smtClean="0"/>
                    </a:p>
                  </a:txBody>
                  <a:tcPr anchor="ctr"/>
                </a:tc>
                <a:tc>
                  <a:txBody>
                    <a:bodyPr/>
                    <a:lstStyle/>
                    <a:p>
                      <a:pPr algn="ctr"/>
                      <a:r>
                        <a:rPr kumimoji="1" lang="ja-JP" altLang="en-US" dirty="0" smtClean="0"/>
                        <a:t>エアコンの価格  </a:t>
                      </a:r>
                    </a:p>
                  </a:txBody>
                  <a:tcPr/>
                </a:tc>
                <a:tc>
                  <a:txBody>
                    <a:bodyPr/>
                    <a:lstStyle/>
                    <a:p>
                      <a:pPr algn="ctr"/>
                      <a:r>
                        <a:rPr kumimoji="1" lang="ja-JP" altLang="en-US" dirty="0" smtClean="0"/>
                        <a:t>取り付け手数料</a:t>
                      </a:r>
                      <a:endParaRPr kumimoji="1" lang="ja-JP" altLang="en-US" dirty="0"/>
                    </a:p>
                  </a:txBody>
                  <a:tcPr/>
                </a:tc>
                <a:tc>
                  <a:txBody>
                    <a:bodyPr/>
                    <a:lstStyle/>
                    <a:p>
                      <a:pPr algn="ctr"/>
                      <a:r>
                        <a:rPr kumimoji="1" lang="ja-JP" altLang="en-US" dirty="0" smtClean="0"/>
                        <a:t>データ</a:t>
                      </a:r>
                      <a:endParaRPr kumimoji="1" lang="ja-JP" altLang="en-US" dirty="0"/>
                    </a:p>
                  </a:txBody>
                  <a:tcPr/>
                </a:tc>
              </a:tr>
              <a:tr h="370840">
                <a:tc>
                  <a:txBody>
                    <a:bodyPr/>
                    <a:lstStyle/>
                    <a:p>
                      <a:pPr algn="ctr"/>
                      <a:r>
                        <a:rPr kumimoji="1" lang="en-US" altLang="ja-JP" dirty="0" smtClean="0"/>
                        <a:t>2</a:t>
                      </a:r>
                      <a:endParaRPr kumimoji="1" lang="ja-JP" altLang="en-US" dirty="0"/>
                    </a:p>
                  </a:txBody>
                  <a:tcPr/>
                </a:tc>
                <a:tc>
                  <a:txBody>
                    <a:bodyPr/>
                    <a:lstStyle/>
                    <a:p>
                      <a:pPr algn="r"/>
                      <a:r>
                        <a:rPr kumimoji="1" lang="en-US" altLang="ja-JP" dirty="0" smtClean="0"/>
                        <a:t>100,000</a:t>
                      </a:r>
                      <a:endParaRPr kumimoji="1" lang="ja-JP" altLang="en-US" dirty="0"/>
                    </a:p>
                  </a:txBody>
                  <a:tcPr/>
                </a:tc>
                <a:tc>
                  <a:txBody>
                    <a:bodyPr/>
                    <a:lstStyle/>
                    <a:p>
                      <a:pPr algn="r"/>
                      <a:r>
                        <a:rPr kumimoji="1" lang="en-US" altLang="ja-JP" dirty="0" smtClean="0"/>
                        <a:t>7,000</a:t>
                      </a:r>
                      <a:endParaRPr kumimoji="1" lang="ja-JP" altLang="en-US" dirty="0"/>
                    </a:p>
                  </a:txBody>
                  <a:tcPr/>
                </a:tc>
                <a:tc>
                  <a:txBody>
                    <a:bodyPr/>
                    <a:lstStyle/>
                    <a:p>
                      <a:pPr algn="r"/>
                      <a:r>
                        <a:rPr kumimoji="1" lang="en-US" altLang="ja-JP" dirty="0" smtClean="0"/>
                        <a:t>250,000</a:t>
                      </a:r>
                      <a:endParaRPr kumimoji="1" lang="ja-JP" altLang="en-US" dirty="0"/>
                    </a:p>
                  </a:txBody>
                  <a:tcPr/>
                </a:tc>
              </a:tr>
              <a:tr h="370840">
                <a:tc>
                  <a:txBody>
                    <a:bodyPr/>
                    <a:lstStyle/>
                    <a:p>
                      <a:pPr algn="ctr"/>
                      <a:r>
                        <a:rPr kumimoji="1" lang="en-US" altLang="ja-JP" dirty="0" smtClean="0"/>
                        <a:t>3</a:t>
                      </a:r>
                      <a:endParaRPr kumimoji="1" lang="ja-JP" altLang="en-US" dirty="0"/>
                    </a:p>
                  </a:txBody>
                  <a:tcPr anchor="ctr"/>
                </a:tc>
                <a:tc>
                  <a:txBody>
                    <a:bodyPr/>
                    <a:lstStyle/>
                    <a:p>
                      <a:pPr algn="r"/>
                      <a:r>
                        <a:rPr kumimoji="1" lang="en-US" altLang="ja-JP" dirty="0" smtClean="0"/>
                        <a:t>200,000</a:t>
                      </a:r>
                      <a:endParaRPr kumimoji="1" lang="ja-JP" altLang="en-US" dirty="0"/>
                    </a:p>
                  </a:txBody>
                  <a:tcPr/>
                </a:tc>
                <a:tc>
                  <a:txBody>
                    <a:bodyPr/>
                    <a:lstStyle/>
                    <a:p>
                      <a:pPr algn="r"/>
                      <a:r>
                        <a:rPr kumimoji="1" lang="en-US" altLang="ja-JP" dirty="0" smtClean="0"/>
                        <a:t>14,000</a:t>
                      </a:r>
                      <a:endParaRPr kumimoji="1" lang="ja-JP" altLang="en-US" dirty="0"/>
                    </a:p>
                  </a:txBody>
                  <a:tcPr/>
                </a:tc>
                <a:tc>
                  <a:txBody>
                    <a:bodyPr/>
                    <a:lstStyle/>
                    <a:p>
                      <a:pPr algn="r"/>
                      <a:endParaRPr kumimoji="1" lang="ja-JP" altLang="en-US" dirty="0"/>
                    </a:p>
                  </a:txBody>
                  <a:tcPr/>
                </a:tc>
              </a:tr>
              <a:tr h="370840">
                <a:tc>
                  <a:txBody>
                    <a:bodyPr/>
                    <a:lstStyle/>
                    <a:p>
                      <a:pPr algn="ctr"/>
                      <a:r>
                        <a:rPr kumimoji="1" lang="en-US" altLang="ja-JP" dirty="0" smtClean="0"/>
                        <a:t>4</a:t>
                      </a:r>
                      <a:endParaRPr kumimoji="1" lang="ja-JP" altLang="en-US" dirty="0"/>
                    </a:p>
                  </a:txBody>
                  <a:tcPr anchor="ctr"/>
                </a:tc>
                <a:tc>
                  <a:txBody>
                    <a:bodyPr/>
                    <a:lstStyle/>
                    <a:p>
                      <a:pPr algn="r"/>
                      <a:r>
                        <a:rPr kumimoji="1" lang="en-US" altLang="ja-JP" dirty="0" smtClean="0"/>
                        <a:t>300,000</a:t>
                      </a:r>
                      <a:endParaRPr kumimoji="1" lang="ja-JP" altLang="en-US" dirty="0"/>
                    </a:p>
                  </a:txBody>
                  <a:tcPr/>
                </a:tc>
                <a:tc>
                  <a:txBody>
                    <a:bodyPr/>
                    <a:lstStyle/>
                    <a:p>
                      <a:pPr algn="r"/>
                      <a:r>
                        <a:rPr kumimoji="1" lang="en-US" altLang="ja-JP" dirty="0" smtClean="0"/>
                        <a:t>21,000</a:t>
                      </a:r>
                      <a:endParaRPr kumimoji="1" lang="ja-JP" altLang="en-US" dirty="0"/>
                    </a:p>
                  </a:txBody>
                  <a:tcPr/>
                </a:tc>
                <a:tc>
                  <a:txBody>
                    <a:bodyPr/>
                    <a:lstStyle/>
                    <a:p>
                      <a:pPr algn="r"/>
                      <a:endParaRPr kumimoji="1" lang="ja-JP" altLang="en-US" dirty="0"/>
                    </a:p>
                  </a:txBody>
                  <a:tcPr/>
                </a:tc>
              </a:tr>
              <a:tr h="370840">
                <a:tc>
                  <a:txBody>
                    <a:bodyPr/>
                    <a:lstStyle/>
                    <a:p>
                      <a:pPr algn="ctr"/>
                      <a:r>
                        <a:rPr kumimoji="1" lang="en-US" altLang="ja-JP" dirty="0" smtClean="0"/>
                        <a:t>5</a:t>
                      </a:r>
                      <a:endParaRPr kumimoji="1" lang="ja-JP" altLang="en-US" dirty="0"/>
                    </a:p>
                  </a:txBody>
                  <a:tcPr anchor="ctr"/>
                </a:tc>
                <a:tc>
                  <a:txBody>
                    <a:bodyPr/>
                    <a:lstStyle/>
                    <a:p>
                      <a:pPr algn="r"/>
                      <a:r>
                        <a:rPr kumimoji="1" lang="en-US" altLang="ja-JP" dirty="0" smtClean="0"/>
                        <a:t>400,000</a:t>
                      </a:r>
                      <a:endParaRPr kumimoji="1" lang="ja-JP" altLang="en-US" dirty="0"/>
                    </a:p>
                  </a:txBody>
                  <a:tcPr/>
                </a:tc>
                <a:tc>
                  <a:txBody>
                    <a:bodyPr/>
                    <a:lstStyle/>
                    <a:p>
                      <a:pPr algn="r"/>
                      <a:r>
                        <a:rPr kumimoji="1" lang="en-US" altLang="ja-JP" dirty="0" smtClean="0"/>
                        <a:t>28,000</a:t>
                      </a:r>
                      <a:endParaRPr kumimoji="1" lang="ja-JP" altLang="en-US" dirty="0"/>
                    </a:p>
                  </a:txBody>
                  <a:tcPr/>
                </a:tc>
                <a:tc>
                  <a:txBody>
                    <a:bodyPr/>
                    <a:lstStyle/>
                    <a:p>
                      <a:pPr algn="r"/>
                      <a:endParaRPr kumimoji="1" lang="ja-JP" altLang="en-US" dirty="0"/>
                    </a:p>
                  </a:txBody>
                  <a:tcPr/>
                </a:tc>
              </a:tr>
            </a:tbl>
          </a:graphicData>
        </a:graphic>
      </p:graphicFrame>
      <p:sp>
        <p:nvSpPr>
          <p:cNvPr id="4" name="日付プレースホルダ 3"/>
          <p:cNvSpPr>
            <a:spLocks noGrp="1"/>
          </p:cNvSpPr>
          <p:nvPr>
            <p:ph type="dt" sz="half" idx="10"/>
          </p:nvPr>
        </p:nvSpPr>
        <p:spPr/>
        <p:txBody>
          <a:bodyPr/>
          <a:lstStyle/>
          <a:p>
            <a:fld id="{3DD4032E-6051-4909-B229-E131D0554D7C}" type="datetime1">
              <a:rPr kumimoji="1" lang="ja-JP" altLang="en-US" smtClean="0"/>
              <a:pPr/>
              <a:t>2010/5/20</a:t>
            </a:fld>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SystemKOMACO</a:t>
            </a:r>
            <a:endParaRPr kumimoji="1" lang="ja-JP" altLang="en-US"/>
          </a:p>
        </p:txBody>
      </p:sp>
      <p:sp>
        <p:nvSpPr>
          <p:cNvPr id="6" name="スライド番号プレースホルダ 5"/>
          <p:cNvSpPr>
            <a:spLocks noGrp="1"/>
          </p:cNvSpPr>
          <p:nvPr>
            <p:ph type="sldNum" sz="quarter" idx="12"/>
          </p:nvPr>
        </p:nvSpPr>
        <p:spPr/>
        <p:txBody>
          <a:bodyPr/>
          <a:lstStyle/>
          <a:p>
            <a:fld id="{E7C0BDDF-823E-4117-AFCC-1FE62EE9C807}" type="slidenum">
              <a:rPr kumimoji="1" lang="ja-JP" altLang="en-US" smtClean="0"/>
              <a:pPr/>
              <a:t>32</a:t>
            </a:fld>
            <a:endParaRPr kumimoji="1" lang="ja-JP" altLang="en-US"/>
          </a:p>
        </p:txBody>
      </p:sp>
      <p:graphicFrame>
        <p:nvGraphicFramePr>
          <p:cNvPr id="8" name="表 7"/>
          <p:cNvGraphicFramePr>
            <a:graphicFrameLocks noGrp="1"/>
          </p:cNvGraphicFramePr>
          <p:nvPr/>
        </p:nvGraphicFramePr>
        <p:xfrm>
          <a:off x="360000" y="3917380"/>
          <a:ext cx="8424000" cy="2443480"/>
        </p:xfrm>
        <a:graphic>
          <a:graphicData uri="http://schemas.openxmlformats.org/drawingml/2006/table">
            <a:tbl>
              <a:tblPr bandRow="1">
                <a:tableStyleId>{5C22544A-7EE6-4342-B048-85BDC9FD1C3A}</a:tableStyleId>
              </a:tblPr>
              <a:tblGrid>
                <a:gridCol w="3276000"/>
                <a:gridCol w="3276000"/>
                <a:gridCol w="1872000"/>
              </a:tblGrid>
              <a:tr h="370840">
                <a:tc>
                  <a:txBody>
                    <a:bodyPr/>
                    <a:lstStyle/>
                    <a:p>
                      <a:pPr algn="ctr"/>
                      <a:r>
                        <a:rPr kumimoji="1" lang="ja-JP" altLang="en-US" sz="1600" dirty="0" smtClean="0"/>
                        <a:t>条件</a:t>
                      </a:r>
                      <a:endParaRPr kumimoji="1" lang="ja-JP" altLang="en-US" sz="1600" dirty="0"/>
                    </a:p>
                  </a:txBody>
                  <a:tcPr anchor="ctr"/>
                </a:tc>
                <a:tc>
                  <a:txBody>
                    <a:bodyPr/>
                    <a:lstStyle/>
                    <a:p>
                      <a:pPr algn="ctr"/>
                      <a:r>
                        <a:rPr kumimoji="1" lang="ja-JP" altLang="en-US" sz="1600" dirty="0" smtClean="0"/>
                        <a:t>数式</a:t>
                      </a:r>
                      <a:endParaRPr kumimoji="1" lang="ja-JP" altLang="en-US" sz="1600" dirty="0"/>
                    </a:p>
                  </a:txBody>
                  <a:tcPr anchor="ctr"/>
                </a:tc>
                <a:tc>
                  <a:txBody>
                    <a:bodyPr/>
                    <a:lstStyle/>
                    <a:p>
                      <a:pPr algn="ctr"/>
                      <a:r>
                        <a:rPr kumimoji="1" lang="ja-JP" altLang="en-US" sz="1600" dirty="0" smtClean="0"/>
                        <a:t>計算結果</a:t>
                      </a:r>
                      <a:endParaRPr kumimoji="1" lang="ja-JP" altLang="en-US" sz="1600" dirty="0"/>
                    </a:p>
                  </a:txBody>
                  <a:tcPr anchor="ctr"/>
                </a:tc>
              </a:tr>
              <a:tr h="370840">
                <a:tc>
                  <a:txBody>
                    <a:bodyPr/>
                    <a:lstStyle/>
                    <a:p>
                      <a:r>
                        <a:rPr kumimoji="1" lang="ja-JP" altLang="en-US" sz="1400" dirty="0" smtClean="0"/>
                        <a:t>エアコン価格が</a:t>
                      </a:r>
                      <a:r>
                        <a:rPr kumimoji="1" lang="en-US" altLang="ja-JP" sz="1400" dirty="0" smtClean="0"/>
                        <a:t>\160,000</a:t>
                      </a:r>
                      <a:r>
                        <a:rPr kumimoji="1" lang="ja-JP" altLang="en-US" sz="1400" dirty="0" smtClean="0"/>
                        <a:t>を超える場合の取付け手数料の合計</a:t>
                      </a:r>
                      <a:endParaRPr kumimoji="1" lang="ja-JP" altLang="en-US" sz="1400" dirty="0"/>
                    </a:p>
                  </a:txBody>
                  <a:tcPr/>
                </a:tc>
                <a:tc>
                  <a:txBody>
                    <a:bodyPr/>
                    <a:lstStyle/>
                    <a:p>
                      <a:r>
                        <a:rPr kumimoji="1" lang="en-US" altLang="ja-JP" sz="1400" dirty="0" smtClean="0"/>
                        <a:t>=SUMIF(A2:A5,”&gt;160000”,B2:B5)</a:t>
                      </a:r>
                      <a:endParaRPr kumimoji="1" lang="ja-JP" altLang="en-US" sz="1400" dirty="0"/>
                    </a:p>
                  </a:txBody>
                  <a:tcPr anchor="ctr"/>
                </a:tc>
                <a:tc>
                  <a:txBody>
                    <a:bodyPr/>
                    <a:lstStyle/>
                    <a:p>
                      <a:pPr algn="ctr"/>
                      <a:r>
                        <a:rPr kumimoji="1" lang="en-US" altLang="ja-JP" sz="1400" dirty="0" smtClean="0"/>
                        <a:t>63,000</a:t>
                      </a:r>
                      <a:endParaRPr kumimoji="1" lang="ja-JP" altLang="en-US" sz="1400" dirty="0"/>
                    </a:p>
                  </a:txBody>
                  <a:tcPr anchor="ctr"/>
                </a:tc>
              </a:tr>
              <a:tr h="370840">
                <a:tc>
                  <a:txBody>
                    <a:bodyPr/>
                    <a:lstStyle/>
                    <a:p>
                      <a:r>
                        <a:rPr lang="ja-JP" altLang="en-US" sz="1400" dirty="0" smtClean="0"/>
                        <a:t>エアコン価格が </a:t>
                      </a:r>
                      <a:r>
                        <a:rPr lang="en-US" altLang="ja-JP" sz="1400" dirty="0" smtClean="0"/>
                        <a:t>¥160,000 </a:t>
                      </a:r>
                      <a:r>
                        <a:rPr lang="ja-JP" altLang="en-US" sz="1400" dirty="0" smtClean="0"/>
                        <a:t>を超える場合のエアコン価格の合計</a:t>
                      </a:r>
                      <a:endParaRPr kumimoji="1" lang="ja-JP" altLang="en-US" sz="1400" dirty="0"/>
                    </a:p>
                  </a:txBody>
                  <a:tcPr/>
                </a:tc>
                <a:tc>
                  <a:txBody>
                    <a:bodyPr/>
                    <a:lstStyle/>
                    <a:p>
                      <a:r>
                        <a:rPr lang="en-US" altLang="ja-JP" sz="1400" dirty="0" smtClean="0"/>
                        <a:t>=SUMIF(A2:A5,"&gt;160000")</a:t>
                      </a:r>
                      <a:endParaRPr kumimoji="1" lang="ja-JP" altLang="en-US" sz="1400" dirty="0"/>
                    </a:p>
                  </a:txBody>
                  <a:tcPr anchor="ctr"/>
                </a:tc>
                <a:tc>
                  <a:txBody>
                    <a:bodyPr/>
                    <a:lstStyle/>
                    <a:p>
                      <a:pPr algn="ctr"/>
                      <a:r>
                        <a:rPr kumimoji="1" lang="en-US" altLang="ja-JP" sz="1400" dirty="0" smtClean="0"/>
                        <a:t>900.000</a:t>
                      </a:r>
                      <a:endParaRPr kumimoji="1" lang="ja-JP" altLang="en-US" sz="1400" dirty="0"/>
                    </a:p>
                  </a:txBody>
                  <a:tcPr anchor="ctr"/>
                </a:tc>
              </a:tr>
              <a:tr h="370840">
                <a:tc>
                  <a:txBody>
                    <a:bodyPr/>
                    <a:lstStyle/>
                    <a:p>
                      <a:r>
                        <a:rPr lang="ja-JP" altLang="en-US" sz="1400" dirty="0" smtClean="0"/>
                        <a:t>エアコン価格が </a:t>
                      </a:r>
                      <a:r>
                        <a:rPr lang="en-US" altLang="ja-JP" sz="1400" dirty="0" smtClean="0"/>
                        <a:t>¥300,000 </a:t>
                      </a:r>
                      <a:r>
                        <a:rPr lang="ja-JP" altLang="en-US" sz="1400" dirty="0" smtClean="0"/>
                        <a:t>の場合の取付け手数料の合計</a:t>
                      </a:r>
                      <a:endParaRPr kumimoji="1" lang="ja-JP" altLang="en-US" sz="1400" dirty="0"/>
                    </a:p>
                  </a:txBody>
                  <a:tcPr/>
                </a:tc>
                <a:tc>
                  <a:txBody>
                    <a:bodyPr/>
                    <a:lstStyle/>
                    <a:p>
                      <a:r>
                        <a:rPr lang="en-US" altLang="ja-JP" sz="1400" dirty="0" smtClean="0"/>
                        <a:t>=SUMIF(A2:A5,300000,B2:B3)</a:t>
                      </a:r>
                      <a:endParaRPr kumimoji="1" lang="ja-JP" altLang="en-US" sz="1400" dirty="0"/>
                    </a:p>
                  </a:txBody>
                  <a:tcPr anchor="ctr"/>
                </a:tc>
                <a:tc>
                  <a:txBody>
                    <a:bodyPr/>
                    <a:lstStyle/>
                    <a:p>
                      <a:pPr algn="ctr"/>
                      <a:r>
                        <a:rPr kumimoji="1" lang="en-US" altLang="ja-JP" sz="1400" dirty="0" smtClean="0"/>
                        <a:t>21,000</a:t>
                      </a:r>
                      <a:endParaRPr kumimoji="1" lang="ja-JP" altLang="en-US" sz="1400" dirty="0"/>
                    </a:p>
                  </a:txBody>
                  <a:tcPr anchor="ctr"/>
                </a:tc>
              </a:tr>
              <a:tr h="370840">
                <a:tc>
                  <a:txBody>
                    <a:bodyPr/>
                    <a:lstStyle/>
                    <a:p>
                      <a:r>
                        <a:rPr lang="en-US" altLang="ja-JP" sz="1400" dirty="0" smtClean="0"/>
                        <a:t>C2 </a:t>
                      </a:r>
                      <a:r>
                        <a:rPr lang="ja-JP" altLang="en-US" sz="1400" dirty="0" smtClean="0"/>
                        <a:t>の値より大きいエアコン価格の取り付け手数料の合計</a:t>
                      </a:r>
                      <a:endParaRPr kumimoji="1" lang="ja-JP" altLang="en-US" sz="1400" dirty="0"/>
                    </a:p>
                  </a:txBody>
                  <a:tcPr/>
                </a:tc>
                <a:tc>
                  <a:txBody>
                    <a:bodyPr/>
                    <a:lstStyle/>
                    <a:p>
                      <a:r>
                        <a:rPr lang="en-US" altLang="ja-JP" sz="1400" dirty="0" smtClean="0"/>
                        <a:t>=SUMIF(A2:A5,"&gt;" &amp; C2,B2:B3)</a:t>
                      </a:r>
                      <a:endParaRPr kumimoji="1" lang="ja-JP" altLang="en-US" sz="1400" dirty="0"/>
                    </a:p>
                  </a:txBody>
                  <a:tcPr anchor="ctr"/>
                </a:tc>
                <a:tc>
                  <a:txBody>
                    <a:bodyPr/>
                    <a:lstStyle/>
                    <a:p>
                      <a:pPr algn="ctr"/>
                      <a:r>
                        <a:rPr kumimoji="1" lang="en-US" altLang="ja-JP" sz="1400" dirty="0" smtClean="0"/>
                        <a:t>49,000</a:t>
                      </a:r>
                      <a:endParaRPr kumimoji="1" lang="ja-JP" altLang="en-US" sz="1400" dirty="0"/>
                    </a:p>
                  </a:txBody>
                  <a:tcPr anchor="ctr"/>
                </a:tc>
              </a:tr>
            </a:tbl>
          </a:graphicData>
        </a:graphic>
      </p:graphicFrame>
      <p:sp>
        <p:nvSpPr>
          <p:cNvPr id="9" name="テキスト ボックス 8"/>
          <p:cNvSpPr txBox="1"/>
          <p:nvPr/>
        </p:nvSpPr>
        <p:spPr>
          <a:xfrm>
            <a:off x="428596" y="1214422"/>
            <a:ext cx="820800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buClr>
                <a:schemeClr val="accent1"/>
              </a:buClr>
              <a:buFont typeface="Wingdings" pitchFamily="2" charset="2"/>
              <a:buChar char="l"/>
            </a:pPr>
            <a:r>
              <a:rPr lang="ja-JP" altLang="en-US" dirty="0" smtClean="0"/>
              <a:t>練習　ドキュメントの「</a:t>
            </a:r>
            <a:r>
              <a:rPr lang="en-US" altLang="ja-JP" dirty="0" smtClean="0"/>
              <a:t>SUMIF</a:t>
            </a:r>
            <a:r>
              <a:rPr lang="ja-JP" altLang="en-US" dirty="0" smtClean="0"/>
              <a:t>関数練習</a:t>
            </a:r>
            <a:r>
              <a:rPr lang="en-US" altLang="ja-JP" dirty="0" smtClean="0"/>
              <a:t>1.xls</a:t>
            </a:r>
            <a:r>
              <a:rPr lang="ja-JP" altLang="en-US" dirty="0" smtClean="0"/>
              <a:t>」を開き、各シートの設問行ってください。</a:t>
            </a:r>
            <a:endParaRPr kumimoji="1" lang="ja-JP" alt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1">
            <a:schemeClr val="accent5"/>
          </a:lnRef>
          <a:fillRef idx="3">
            <a:schemeClr val="accent5"/>
          </a:fillRef>
          <a:effectRef idx="2">
            <a:schemeClr val="accent5"/>
          </a:effectRef>
          <a:fontRef idx="minor">
            <a:schemeClr val="lt1"/>
          </a:fontRef>
        </p:style>
        <p:txBody>
          <a:bodyPr/>
          <a:lstStyle/>
          <a:p>
            <a:r>
              <a:rPr kumimoji="1" lang="ja-JP" altLang="en-US" dirty="0" smtClean="0"/>
              <a:t>個数を求める関数</a:t>
            </a:r>
            <a:endParaRPr kumimoji="1" lang="ja-JP" altLang="en-US" dirty="0"/>
          </a:p>
        </p:txBody>
      </p:sp>
      <p:sp>
        <p:nvSpPr>
          <p:cNvPr id="3" name="コンテンツ プレースホルダ 2"/>
          <p:cNvSpPr>
            <a:spLocks noGrp="1"/>
          </p:cNvSpPr>
          <p:nvPr>
            <p:ph idx="1"/>
          </p:nvPr>
        </p:nvSpPr>
        <p:spPr/>
        <p:txBody>
          <a:bodyPr/>
          <a:lstStyle/>
          <a:p>
            <a:pPr>
              <a:buClr>
                <a:schemeClr val="accent5"/>
              </a:buClr>
              <a:buFont typeface="Wingdings" pitchFamily="2" charset="2"/>
              <a:buChar char="l"/>
            </a:pPr>
            <a:r>
              <a:rPr kumimoji="1" lang="en-US" altLang="ja-JP" sz="2800" dirty="0" smtClean="0"/>
              <a:t>COUNT</a:t>
            </a:r>
            <a:r>
              <a:rPr kumimoji="1" lang="ja-JP" altLang="en-US" sz="2800" dirty="0" smtClean="0"/>
              <a:t>関数：数値データの個数を求める</a:t>
            </a:r>
            <a:endParaRPr kumimoji="1" lang="en-US" altLang="ja-JP" sz="2800" dirty="0" smtClean="0"/>
          </a:p>
          <a:p>
            <a:pPr lvl="1">
              <a:buClr>
                <a:schemeClr val="accent5"/>
              </a:buClr>
              <a:buFont typeface="Wingdings" pitchFamily="2" charset="2"/>
              <a:buChar char="Ø"/>
            </a:pPr>
            <a:r>
              <a:rPr kumimoji="1" lang="en-US" altLang="ja-JP" sz="2400" dirty="0" smtClean="0"/>
              <a:t>=COUNT(</a:t>
            </a:r>
            <a:r>
              <a:rPr kumimoji="1" lang="ja-JP" altLang="en-US" sz="2400" dirty="0" smtClean="0"/>
              <a:t>数値</a:t>
            </a:r>
            <a:r>
              <a:rPr kumimoji="1" lang="en-US" altLang="ja-JP" sz="2400" dirty="0" smtClean="0"/>
              <a:t>1,</a:t>
            </a:r>
            <a:r>
              <a:rPr kumimoji="1" lang="ja-JP" altLang="en-US" sz="2400" dirty="0" smtClean="0"/>
              <a:t>数値</a:t>
            </a:r>
            <a:r>
              <a:rPr kumimoji="1" lang="en-US" altLang="ja-JP" sz="2400" dirty="0" smtClean="0"/>
              <a:t>2,</a:t>
            </a:r>
            <a:r>
              <a:rPr kumimoji="1" lang="ja-JP" altLang="en-US" sz="2400" dirty="0" smtClean="0"/>
              <a:t>・・・</a:t>
            </a:r>
            <a:r>
              <a:rPr kumimoji="1" lang="en-US" altLang="ja-JP" sz="2400" dirty="0" smtClean="0"/>
              <a:t>,</a:t>
            </a:r>
            <a:r>
              <a:rPr kumimoji="1" lang="ja-JP" altLang="en-US" sz="2400" dirty="0" smtClean="0"/>
              <a:t>数値</a:t>
            </a:r>
            <a:r>
              <a:rPr kumimoji="1" lang="en-US" altLang="ja-JP" sz="2400" dirty="0" smtClean="0"/>
              <a:t>30)</a:t>
            </a:r>
          </a:p>
          <a:p>
            <a:pPr>
              <a:buClr>
                <a:schemeClr val="accent5"/>
              </a:buClr>
              <a:buFont typeface="Wingdings" pitchFamily="2" charset="2"/>
              <a:buChar char="l"/>
            </a:pPr>
            <a:r>
              <a:rPr lang="en-US" altLang="ja-JP" sz="2800" dirty="0" smtClean="0"/>
              <a:t>COUNTA</a:t>
            </a:r>
            <a:r>
              <a:rPr lang="ja-JP" altLang="en-US" sz="2800" dirty="0" smtClean="0"/>
              <a:t>関数：空白以外のデータの個数を求める</a:t>
            </a:r>
            <a:endParaRPr lang="en-US" altLang="ja-JP" sz="2800" dirty="0" smtClean="0"/>
          </a:p>
          <a:p>
            <a:pPr lvl="1">
              <a:buClr>
                <a:schemeClr val="accent5"/>
              </a:buClr>
              <a:buFont typeface="Wingdings" pitchFamily="2" charset="2"/>
              <a:buChar char="Ø"/>
            </a:pPr>
            <a:r>
              <a:rPr lang="en-US" altLang="ja-JP" sz="2400" dirty="0"/>
              <a:t>=</a:t>
            </a:r>
            <a:r>
              <a:rPr lang="en-US" altLang="ja-JP" sz="2400" dirty="0" smtClean="0"/>
              <a:t>COUNTA(</a:t>
            </a:r>
            <a:r>
              <a:rPr lang="ja-JP" altLang="en-US" sz="2400" dirty="0"/>
              <a:t>値</a:t>
            </a:r>
            <a:r>
              <a:rPr lang="en-US" altLang="ja-JP" sz="2400" dirty="0"/>
              <a:t>1,</a:t>
            </a:r>
            <a:r>
              <a:rPr lang="ja-JP" altLang="en-US" sz="2400" dirty="0"/>
              <a:t>値</a:t>
            </a:r>
            <a:r>
              <a:rPr lang="en-US" altLang="ja-JP" sz="2400" dirty="0"/>
              <a:t>2,</a:t>
            </a:r>
            <a:r>
              <a:rPr lang="ja-JP" altLang="en-US" sz="2400" dirty="0"/>
              <a:t>・・</a:t>
            </a:r>
            <a:r>
              <a:rPr lang="ja-JP" altLang="en-US" sz="2400" dirty="0" smtClean="0"/>
              <a:t>・</a:t>
            </a:r>
            <a:r>
              <a:rPr lang="en-US" altLang="ja-JP" sz="2400" dirty="0" smtClean="0"/>
              <a:t>,</a:t>
            </a:r>
            <a:r>
              <a:rPr lang="ja-JP" altLang="en-US" sz="2400" dirty="0" smtClean="0"/>
              <a:t>値</a:t>
            </a:r>
            <a:r>
              <a:rPr lang="en-US" altLang="ja-JP" sz="2400" dirty="0"/>
              <a:t>30</a:t>
            </a:r>
            <a:r>
              <a:rPr lang="en-US" altLang="ja-JP" sz="2400" dirty="0" smtClean="0"/>
              <a:t>)</a:t>
            </a:r>
          </a:p>
          <a:p>
            <a:pPr>
              <a:buClr>
                <a:schemeClr val="accent5"/>
              </a:buClr>
              <a:buFont typeface="Wingdings" pitchFamily="2" charset="2"/>
              <a:buChar char="l"/>
            </a:pPr>
            <a:r>
              <a:rPr kumimoji="1" lang="en-US" altLang="ja-JP" sz="2800" dirty="0" smtClean="0"/>
              <a:t>COUNTBLANK</a:t>
            </a:r>
            <a:r>
              <a:rPr kumimoji="1" lang="ja-JP" altLang="en-US" sz="2800" dirty="0" smtClean="0"/>
              <a:t>関数：空白データの個数を求める</a:t>
            </a:r>
            <a:endParaRPr kumimoji="1" lang="en-US" altLang="ja-JP" sz="2800" dirty="0" smtClean="0"/>
          </a:p>
          <a:p>
            <a:pPr lvl="1">
              <a:buClr>
                <a:schemeClr val="accent5"/>
              </a:buClr>
              <a:buFont typeface="Wingdings" pitchFamily="2" charset="2"/>
              <a:buChar char="Ø"/>
            </a:pPr>
            <a:r>
              <a:rPr lang="en-US" altLang="ja-JP" sz="2400" dirty="0" smtClean="0"/>
              <a:t>=COUNTBLANK(</a:t>
            </a:r>
            <a:r>
              <a:rPr lang="ja-JP" altLang="en-US" sz="2400" dirty="0" smtClean="0"/>
              <a:t>範囲</a:t>
            </a:r>
            <a:r>
              <a:rPr lang="en-US" altLang="ja-JP" sz="2400" dirty="0" smtClean="0"/>
              <a:t>)</a:t>
            </a:r>
            <a:endParaRPr kumimoji="1" lang="en-US" altLang="ja-JP" sz="2400" dirty="0" smtClean="0"/>
          </a:p>
          <a:p>
            <a:pPr>
              <a:buClr>
                <a:schemeClr val="accent5"/>
              </a:buClr>
              <a:buFont typeface="Wingdings" pitchFamily="2" charset="2"/>
              <a:buChar char="l"/>
            </a:pPr>
            <a:r>
              <a:rPr lang="en-US" altLang="ja-JP" sz="2800" dirty="0" smtClean="0"/>
              <a:t>COUNTIF</a:t>
            </a:r>
            <a:r>
              <a:rPr lang="ja-JP" altLang="en-US" sz="2800" dirty="0" smtClean="0"/>
              <a:t>関数：条件付き</a:t>
            </a:r>
            <a:r>
              <a:rPr lang="ja-JP" altLang="en-US" dirty="0" smtClean="0"/>
              <a:t>の個数を求める</a:t>
            </a:r>
            <a:endParaRPr lang="en-US" altLang="ja-JP" dirty="0" smtClean="0"/>
          </a:p>
          <a:p>
            <a:pPr lvl="1">
              <a:buClr>
                <a:schemeClr val="accent5"/>
              </a:buClr>
              <a:buFont typeface="Wingdings" pitchFamily="2" charset="2"/>
              <a:buChar char="Ø"/>
            </a:pPr>
            <a:r>
              <a:rPr lang="en-US" altLang="ja-JP" dirty="0" smtClean="0"/>
              <a:t>=COUNTIF(</a:t>
            </a:r>
            <a:r>
              <a:rPr lang="ja-JP" altLang="en-US" dirty="0" smtClean="0"/>
              <a:t>範囲</a:t>
            </a:r>
            <a:r>
              <a:rPr lang="en-US" altLang="ja-JP" dirty="0" smtClean="0"/>
              <a:t>,</a:t>
            </a:r>
            <a:r>
              <a:rPr lang="ja-JP" altLang="en-US" dirty="0" smtClean="0"/>
              <a:t>検索条件</a:t>
            </a:r>
            <a:r>
              <a:rPr lang="en-US" altLang="ja-JP" dirty="0" smtClean="0"/>
              <a:t>)</a:t>
            </a:r>
            <a:endParaRPr lang="en-US" altLang="ja-JP" dirty="0"/>
          </a:p>
          <a:p>
            <a:pPr lvl="1">
              <a:buClr>
                <a:schemeClr val="accent5"/>
              </a:buClr>
              <a:buFont typeface="Wingdings" pitchFamily="2" charset="2"/>
              <a:buChar char="Ø"/>
            </a:pPr>
            <a:endParaRPr kumimoji="1" lang="ja-JP" altLang="en-US" dirty="0"/>
          </a:p>
        </p:txBody>
      </p:sp>
      <p:sp>
        <p:nvSpPr>
          <p:cNvPr id="4" name="日付プレースホルダ 3"/>
          <p:cNvSpPr>
            <a:spLocks noGrp="1"/>
          </p:cNvSpPr>
          <p:nvPr>
            <p:ph type="dt" sz="half" idx="10"/>
          </p:nvPr>
        </p:nvSpPr>
        <p:spPr/>
        <p:txBody>
          <a:bodyPr/>
          <a:lstStyle/>
          <a:p>
            <a:fld id="{3DD4032E-6051-4909-B229-E131D0554D7C}" type="datetime1">
              <a:rPr kumimoji="1" lang="ja-JP" altLang="en-US" smtClean="0"/>
              <a:pPr/>
              <a:t>2010/5/20</a:t>
            </a:fld>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SystemKOMACO</a:t>
            </a:r>
            <a:endParaRPr kumimoji="1" lang="ja-JP" altLang="en-US"/>
          </a:p>
        </p:txBody>
      </p:sp>
      <p:sp>
        <p:nvSpPr>
          <p:cNvPr id="6" name="スライド番号プレースホルダ 5"/>
          <p:cNvSpPr>
            <a:spLocks noGrp="1"/>
          </p:cNvSpPr>
          <p:nvPr>
            <p:ph type="sldNum" sz="quarter" idx="12"/>
          </p:nvPr>
        </p:nvSpPr>
        <p:spPr/>
        <p:txBody>
          <a:bodyPr/>
          <a:lstStyle/>
          <a:p>
            <a:fld id="{E7C0BDDF-823E-4117-AFCC-1FE62EE9C807}" type="slidenum">
              <a:rPr kumimoji="1" lang="ja-JP" altLang="en-US" smtClean="0"/>
              <a:pPr/>
              <a:t>33</a:t>
            </a:fld>
            <a:endParaRPr kumimoji="1" lang="ja-JP" altLang="en-US"/>
          </a:p>
        </p:txBody>
      </p:sp>
      <p:sp>
        <p:nvSpPr>
          <p:cNvPr id="7" name="テキスト ボックス 6"/>
          <p:cNvSpPr txBox="1"/>
          <p:nvPr/>
        </p:nvSpPr>
        <p:spPr>
          <a:xfrm>
            <a:off x="428596" y="5917188"/>
            <a:ext cx="820800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buClr>
                <a:schemeClr val="accent1"/>
              </a:buClr>
              <a:buFont typeface="Wingdings" pitchFamily="2" charset="2"/>
              <a:buChar char="l"/>
            </a:pPr>
            <a:r>
              <a:rPr lang="ja-JP" altLang="en-US" dirty="0" smtClean="0"/>
              <a:t>練習　ドキュメントの「個数を求める関数</a:t>
            </a:r>
            <a:r>
              <a:rPr lang="en-US" altLang="ja-JP" dirty="0" smtClean="0"/>
              <a:t>.xls</a:t>
            </a:r>
            <a:r>
              <a:rPr lang="ja-JP" altLang="en-US" dirty="0" smtClean="0"/>
              <a:t>」を開き、設問に答えなさい。</a:t>
            </a:r>
            <a:endParaRPr kumimoji="1" lang="ja-JP" alt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1">
            <a:schemeClr val="accent5"/>
          </a:lnRef>
          <a:fillRef idx="3">
            <a:schemeClr val="accent5"/>
          </a:fillRef>
          <a:effectRef idx="2">
            <a:schemeClr val="accent5"/>
          </a:effectRef>
          <a:fontRef idx="minor">
            <a:schemeClr val="lt1"/>
          </a:fontRef>
        </p:style>
        <p:txBody>
          <a:bodyPr>
            <a:normAutofit/>
          </a:bodyPr>
          <a:lstStyle/>
          <a:p>
            <a:r>
              <a:rPr kumimoji="1" lang="ja-JP" altLang="en-US" dirty="0" smtClean="0"/>
              <a:t>最大、最小、平均を求める関数</a:t>
            </a:r>
            <a:endParaRPr kumimoji="1" lang="ja-JP" altLang="en-US" dirty="0"/>
          </a:p>
        </p:txBody>
      </p:sp>
      <p:sp>
        <p:nvSpPr>
          <p:cNvPr id="3" name="コンテンツ プレースホルダ 2"/>
          <p:cNvSpPr>
            <a:spLocks noGrp="1"/>
          </p:cNvSpPr>
          <p:nvPr>
            <p:ph idx="1"/>
          </p:nvPr>
        </p:nvSpPr>
        <p:spPr/>
        <p:txBody>
          <a:bodyPr>
            <a:normAutofit/>
          </a:bodyPr>
          <a:lstStyle/>
          <a:p>
            <a:pPr>
              <a:buClr>
                <a:schemeClr val="accent5"/>
              </a:buClr>
              <a:buFont typeface="Wingdings" pitchFamily="2" charset="2"/>
              <a:buChar char="l"/>
            </a:pPr>
            <a:r>
              <a:rPr kumimoji="1" lang="en-US" altLang="ja-JP" sz="3000" dirty="0" smtClean="0"/>
              <a:t>MAX</a:t>
            </a:r>
            <a:r>
              <a:rPr kumimoji="1" lang="ja-JP" altLang="en-US" sz="3000" dirty="0" smtClean="0"/>
              <a:t>関数：数値データの最大値を求める</a:t>
            </a:r>
            <a:endParaRPr kumimoji="1" lang="en-US" altLang="ja-JP" sz="3000" dirty="0" smtClean="0"/>
          </a:p>
          <a:p>
            <a:pPr marL="742950" lvl="2" indent="-342900">
              <a:buClr>
                <a:schemeClr val="accent5"/>
              </a:buClr>
              <a:buFont typeface="Wingdings" pitchFamily="2" charset="2"/>
              <a:buChar char="Ø"/>
            </a:pPr>
            <a:r>
              <a:rPr lang="en-US" altLang="ja-JP" dirty="0" smtClean="0"/>
              <a:t>=MAX(</a:t>
            </a:r>
            <a:r>
              <a:rPr lang="ja-JP" altLang="en-US" dirty="0" smtClean="0"/>
              <a:t>数値</a:t>
            </a:r>
            <a:r>
              <a:rPr lang="en-US" altLang="ja-JP" dirty="0" smtClean="0"/>
              <a:t>1,</a:t>
            </a:r>
            <a:r>
              <a:rPr lang="ja-JP" altLang="en-US" dirty="0" smtClean="0"/>
              <a:t>数値</a:t>
            </a:r>
            <a:r>
              <a:rPr lang="en-US" altLang="ja-JP" dirty="0"/>
              <a:t>2,</a:t>
            </a:r>
            <a:r>
              <a:rPr lang="ja-JP" altLang="en-US" dirty="0"/>
              <a:t>・・</a:t>
            </a:r>
            <a:r>
              <a:rPr lang="ja-JP" altLang="en-US" dirty="0" smtClean="0"/>
              <a:t>・</a:t>
            </a:r>
            <a:r>
              <a:rPr lang="en-US" altLang="ja-JP" dirty="0" smtClean="0"/>
              <a:t>,</a:t>
            </a:r>
            <a:r>
              <a:rPr lang="ja-JP" altLang="en-US" dirty="0" smtClean="0"/>
              <a:t>数値</a:t>
            </a:r>
            <a:r>
              <a:rPr lang="en-US" altLang="ja-JP" dirty="0"/>
              <a:t>30</a:t>
            </a:r>
            <a:r>
              <a:rPr lang="en-US" altLang="ja-JP" dirty="0" smtClean="0"/>
              <a:t>)</a:t>
            </a:r>
            <a:endParaRPr kumimoji="1" lang="en-US" altLang="ja-JP" dirty="0" smtClean="0"/>
          </a:p>
          <a:p>
            <a:pPr>
              <a:buClr>
                <a:schemeClr val="accent5"/>
              </a:buClr>
              <a:buFont typeface="Wingdings" pitchFamily="2" charset="2"/>
              <a:buChar char="l"/>
            </a:pPr>
            <a:r>
              <a:rPr lang="en-US" altLang="ja-JP" sz="3000" dirty="0" smtClean="0"/>
              <a:t>MIN</a:t>
            </a:r>
            <a:r>
              <a:rPr lang="ja-JP" altLang="en-US" sz="3000" dirty="0" smtClean="0"/>
              <a:t>関数：数値データの最小値を求める</a:t>
            </a:r>
            <a:endParaRPr lang="en-US" altLang="ja-JP" sz="3000" dirty="0" smtClean="0"/>
          </a:p>
          <a:p>
            <a:pPr marL="800100" lvl="3" indent="-342900">
              <a:buClr>
                <a:schemeClr val="accent5"/>
              </a:buClr>
              <a:buFont typeface="Wingdings" pitchFamily="2" charset="2"/>
              <a:buChar char="Ø"/>
            </a:pPr>
            <a:r>
              <a:rPr lang="en-US" altLang="ja-JP" sz="2400" dirty="0" smtClean="0"/>
              <a:t>=MIN(</a:t>
            </a:r>
            <a:r>
              <a:rPr lang="ja-JP" altLang="en-US" sz="2400" dirty="0" smtClean="0"/>
              <a:t>数値</a:t>
            </a:r>
            <a:r>
              <a:rPr lang="en-US" altLang="ja-JP" sz="2400" dirty="0" smtClean="0"/>
              <a:t>1,</a:t>
            </a:r>
            <a:r>
              <a:rPr lang="ja-JP" altLang="en-US" sz="2400" dirty="0" smtClean="0"/>
              <a:t>数値</a:t>
            </a:r>
            <a:r>
              <a:rPr lang="en-US" altLang="ja-JP" sz="2400" dirty="0" smtClean="0"/>
              <a:t>2,</a:t>
            </a:r>
            <a:r>
              <a:rPr lang="ja-JP" altLang="en-US" sz="2400" dirty="0" smtClean="0"/>
              <a:t>・・・</a:t>
            </a:r>
            <a:r>
              <a:rPr lang="en-US" altLang="ja-JP" sz="2400" dirty="0" smtClean="0"/>
              <a:t>,</a:t>
            </a:r>
            <a:r>
              <a:rPr lang="ja-JP" altLang="en-US" sz="2400" dirty="0" smtClean="0"/>
              <a:t>数値</a:t>
            </a:r>
            <a:r>
              <a:rPr lang="en-US" altLang="ja-JP" sz="2400" dirty="0" smtClean="0"/>
              <a:t>30)</a:t>
            </a:r>
            <a:endParaRPr kumimoji="1" lang="en-US" altLang="ja-JP" sz="2400" dirty="0"/>
          </a:p>
          <a:p>
            <a:pPr>
              <a:buClr>
                <a:schemeClr val="accent5"/>
              </a:buClr>
              <a:buFont typeface="Wingdings" pitchFamily="2" charset="2"/>
              <a:buChar char="l"/>
            </a:pPr>
            <a:r>
              <a:rPr lang="en-US" altLang="ja-JP" sz="3000" dirty="0" smtClean="0"/>
              <a:t>AVERAGE</a:t>
            </a:r>
            <a:r>
              <a:rPr lang="ja-JP" altLang="en-US" sz="3000" dirty="0" smtClean="0"/>
              <a:t>関数：数値データの平均値を求める</a:t>
            </a:r>
            <a:endParaRPr lang="en-US" altLang="ja-JP" sz="3000" dirty="0" smtClean="0"/>
          </a:p>
          <a:p>
            <a:pPr lvl="1">
              <a:buClr>
                <a:schemeClr val="accent5"/>
              </a:buClr>
              <a:buFont typeface="Wingdings" pitchFamily="2" charset="2"/>
              <a:buChar char="Ø"/>
            </a:pPr>
            <a:r>
              <a:rPr kumimoji="1" lang="en-US" altLang="ja-JP" sz="2400" dirty="0" smtClean="0"/>
              <a:t>=AVERAGE(</a:t>
            </a:r>
            <a:r>
              <a:rPr lang="ja-JP" altLang="en-US" sz="2400" dirty="0" smtClean="0"/>
              <a:t>数値</a:t>
            </a:r>
            <a:r>
              <a:rPr lang="en-US" altLang="ja-JP" sz="2400" dirty="0" smtClean="0"/>
              <a:t>1,</a:t>
            </a:r>
            <a:r>
              <a:rPr lang="ja-JP" altLang="en-US" sz="2400" dirty="0" smtClean="0"/>
              <a:t>数値</a:t>
            </a:r>
            <a:r>
              <a:rPr lang="en-US" altLang="ja-JP" sz="2400" dirty="0" smtClean="0"/>
              <a:t>2,</a:t>
            </a:r>
            <a:r>
              <a:rPr lang="ja-JP" altLang="en-US" sz="2400" dirty="0" smtClean="0"/>
              <a:t>・・・</a:t>
            </a:r>
            <a:r>
              <a:rPr lang="en-US" altLang="ja-JP" sz="2400" dirty="0" smtClean="0"/>
              <a:t>,</a:t>
            </a:r>
            <a:r>
              <a:rPr lang="ja-JP" altLang="en-US" sz="2400" dirty="0" smtClean="0"/>
              <a:t>数値</a:t>
            </a:r>
            <a:r>
              <a:rPr lang="en-US" altLang="ja-JP" sz="2400" dirty="0" smtClean="0"/>
              <a:t>30)</a:t>
            </a:r>
          </a:p>
          <a:p>
            <a:pPr>
              <a:buClr>
                <a:schemeClr val="accent5"/>
              </a:buClr>
              <a:buFont typeface="Wingdings" pitchFamily="2" charset="2"/>
              <a:buChar char="l"/>
            </a:pPr>
            <a:r>
              <a:rPr lang="en-US" altLang="ja-JP" sz="3000" dirty="0" smtClean="0"/>
              <a:t>AVERAGEA</a:t>
            </a:r>
            <a:r>
              <a:rPr lang="ja-JP" altLang="en-US" sz="3000" dirty="0" smtClean="0"/>
              <a:t>関数：空白以外のデータの平均を求める</a:t>
            </a:r>
            <a:endParaRPr lang="en-US" altLang="ja-JP" sz="3000" dirty="0" smtClean="0"/>
          </a:p>
          <a:p>
            <a:pPr marL="742950" lvl="2" indent="-342900">
              <a:buClr>
                <a:schemeClr val="accent5"/>
              </a:buClr>
              <a:buFont typeface="Wingdings" pitchFamily="2" charset="2"/>
              <a:buChar char="Ø"/>
            </a:pPr>
            <a:r>
              <a:rPr lang="en-US" altLang="ja-JP" dirty="0" smtClean="0"/>
              <a:t>=AVERAGEA(</a:t>
            </a:r>
            <a:r>
              <a:rPr lang="ja-JP" altLang="en-US" dirty="0" smtClean="0"/>
              <a:t>値</a:t>
            </a:r>
            <a:r>
              <a:rPr lang="en-US" altLang="ja-JP" dirty="0" smtClean="0"/>
              <a:t>1,</a:t>
            </a:r>
            <a:r>
              <a:rPr lang="ja-JP" altLang="en-US" dirty="0" smtClean="0"/>
              <a:t>値</a:t>
            </a:r>
            <a:r>
              <a:rPr lang="en-US" altLang="ja-JP" dirty="0" smtClean="0"/>
              <a:t>2,</a:t>
            </a:r>
            <a:r>
              <a:rPr lang="ja-JP" altLang="en-US" dirty="0" smtClean="0"/>
              <a:t>・・・</a:t>
            </a:r>
            <a:r>
              <a:rPr lang="en-US" altLang="ja-JP" dirty="0" smtClean="0"/>
              <a:t>,</a:t>
            </a:r>
            <a:r>
              <a:rPr lang="ja-JP" altLang="en-US" dirty="0" smtClean="0"/>
              <a:t>値</a:t>
            </a:r>
            <a:r>
              <a:rPr lang="en-US" altLang="ja-JP" dirty="0" smtClean="0"/>
              <a:t>30)</a:t>
            </a:r>
          </a:p>
          <a:p>
            <a:pPr>
              <a:buClr>
                <a:schemeClr val="accent5"/>
              </a:buClr>
              <a:buFont typeface="Wingdings" pitchFamily="2" charset="2"/>
              <a:buChar char="l"/>
            </a:pPr>
            <a:endParaRPr kumimoji="1" lang="ja-JP" altLang="en-US" dirty="0"/>
          </a:p>
        </p:txBody>
      </p:sp>
      <p:sp>
        <p:nvSpPr>
          <p:cNvPr id="4" name="日付プレースホルダ 3"/>
          <p:cNvSpPr>
            <a:spLocks noGrp="1"/>
          </p:cNvSpPr>
          <p:nvPr>
            <p:ph type="dt" sz="half" idx="10"/>
          </p:nvPr>
        </p:nvSpPr>
        <p:spPr/>
        <p:txBody>
          <a:bodyPr/>
          <a:lstStyle/>
          <a:p>
            <a:fld id="{3DD4032E-6051-4909-B229-E131D0554D7C}" type="datetime1">
              <a:rPr kumimoji="1" lang="ja-JP" altLang="en-US" smtClean="0"/>
              <a:pPr/>
              <a:t>2010/5/20</a:t>
            </a:fld>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SystemKOMACO</a:t>
            </a:r>
            <a:endParaRPr kumimoji="1" lang="ja-JP" altLang="en-US"/>
          </a:p>
        </p:txBody>
      </p:sp>
      <p:sp>
        <p:nvSpPr>
          <p:cNvPr id="6" name="スライド番号プレースホルダ 5"/>
          <p:cNvSpPr>
            <a:spLocks noGrp="1"/>
          </p:cNvSpPr>
          <p:nvPr>
            <p:ph type="sldNum" sz="quarter" idx="12"/>
          </p:nvPr>
        </p:nvSpPr>
        <p:spPr/>
        <p:txBody>
          <a:bodyPr/>
          <a:lstStyle/>
          <a:p>
            <a:fld id="{E7C0BDDF-823E-4117-AFCC-1FE62EE9C807}" type="slidenum">
              <a:rPr kumimoji="1" lang="ja-JP" altLang="en-US" smtClean="0"/>
              <a:pPr/>
              <a:t>34</a:t>
            </a:fld>
            <a:endParaRPr kumimoji="1" lang="ja-JP" altLang="en-US"/>
          </a:p>
        </p:txBody>
      </p:sp>
      <p:sp>
        <p:nvSpPr>
          <p:cNvPr id="7" name="テキスト ボックス 6"/>
          <p:cNvSpPr txBox="1"/>
          <p:nvPr/>
        </p:nvSpPr>
        <p:spPr>
          <a:xfrm>
            <a:off x="428596" y="5988626"/>
            <a:ext cx="820800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buClr>
                <a:schemeClr val="accent1"/>
              </a:buClr>
              <a:buFont typeface="Wingdings" pitchFamily="2" charset="2"/>
              <a:buChar char="l"/>
            </a:pPr>
            <a:r>
              <a:rPr lang="ja-JP" altLang="en-US" dirty="0" smtClean="0"/>
              <a:t>練習　ドキュメントの「最大最小平均練習</a:t>
            </a:r>
            <a:r>
              <a:rPr lang="en-US" altLang="ja-JP" dirty="0" smtClean="0"/>
              <a:t>.xls</a:t>
            </a:r>
            <a:r>
              <a:rPr lang="ja-JP" altLang="en-US" dirty="0" smtClean="0"/>
              <a:t>」を開き、設問に答えなさい。</a:t>
            </a:r>
            <a:endParaRPr kumimoji="1" lang="ja-JP" alt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1">
            <a:schemeClr val="accent5"/>
          </a:lnRef>
          <a:fillRef idx="3">
            <a:schemeClr val="accent5"/>
          </a:fillRef>
          <a:effectRef idx="2">
            <a:schemeClr val="accent5"/>
          </a:effectRef>
          <a:fontRef idx="minor">
            <a:schemeClr val="lt1"/>
          </a:fontRef>
        </p:style>
        <p:txBody>
          <a:bodyPr/>
          <a:lstStyle/>
          <a:p>
            <a:r>
              <a:rPr kumimoji="1" lang="ja-JP" altLang="en-US" dirty="0" smtClean="0"/>
              <a:t>数値を丸める関数</a:t>
            </a:r>
            <a:r>
              <a:rPr kumimoji="1" lang="en-US" altLang="ja-JP" dirty="0" smtClean="0"/>
              <a:t>1</a:t>
            </a:r>
            <a:endParaRPr kumimoji="1" lang="ja-JP" altLang="en-US" dirty="0"/>
          </a:p>
        </p:txBody>
      </p:sp>
      <p:sp>
        <p:nvSpPr>
          <p:cNvPr id="3" name="コンテンツ プレースホルダ 2"/>
          <p:cNvSpPr>
            <a:spLocks noGrp="1"/>
          </p:cNvSpPr>
          <p:nvPr>
            <p:ph idx="1"/>
          </p:nvPr>
        </p:nvSpPr>
        <p:spPr/>
        <p:txBody>
          <a:bodyPr>
            <a:normAutofit/>
          </a:bodyPr>
          <a:lstStyle/>
          <a:p>
            <a:pPr>
              <a:buClr>
                <a:schemeClr val="accent5"/>
              </a:buClr>
              <a:buFont typeface="Wingdings" pitchFamily="2" charset="2"/>
              <a:buChar char="l"/>
            </a:pPr>
            <a:r>
              <a:rPr kumimoji="1" lang="en-US" altLang="ja-JP" sz="2800" dirty="0" smtClean="0"/>
              <a:t>ROUND</a:t>
            </a:r>
            <a:r>
              <a:rPr lang="ja-JP" altLang="en-US" sz="2800" dirty="0" smtClean="0"/>
              <a:t>関数</a:t>
            </a:r>
            <a:r>
              <a:rPr lang="en-US" altLang="ja-JP" sz="2800" dirty="0" smtClean="0"/>
              <a:t>:</a:t>
            </a:r>
            <a:r>
              <a:rPr lang="ja-JP" altLang="en-US" sz="2800" dirty="0" smtClean="0"/>
              <a:t>数値</a:t>
            </a:r>
            <a:r>
              <a:rPr lang="ja-JP" altLang="en-US" sz="2800" dirty="0"/>
              <a:t>を四捨五入して指定された桁数</a:t>
            </a:r>
            <a:r>
              <a:rPr lang="ja-JP" altLang="en-US" sz="2800" dirty="0" smtClean="0"/>
              <a:t>にする</a:t>
            </a:r>
            <a:endParaRPr kumimoji="1" lang="en-US" altLang="ja-JP" sz="2800" dirty="0" smtClean="0"/>
          </a:p>
          <a:p>
            <a:pPr lvl="1">
              <a:buClr>
                <a:schemeClr val="accent5"/>
              </a:buClr>
              <a:buFont typeface="Wingdings" pitchFamily="2" charset="2"/>
              <a:buChar char="Ø"/>
            </a:pPr>
            <a:r>
              <a:rPr lang="en-US" altLang="ja-JP" dirty="0" smtClean="0"/>
              <a:t>=</a:t>
            </a:r>
            <a:r>
              <a:rPr lang="en-US" altLang="ja-JP" sz="2400" dirty="0" smtClean="0"/>
              <a:t>ROUND</a:t>
            </a:r>
            <a:r>
              <a:rPr lang="en-US" altLang="ja-JP" sz="2400" dirty="0"/>
              <a:t>(</a:t>
            </a:r>
            <a:r>
              <a:rPr lang="ja-JP" altLang="en-US" sz="2400" dirty="0"/>
              <a:t>数値</a:t>
            </a:r>
            <a:r>
              <a:rPr lang="en-US" altLang="ja-JP" sz="2400" dirty="0"/>
              <a:t>,</a:t>
            </a:r>
            <a:r>
              <a:rPr lang="ja-JP" altLang="en-US" sz="2400" dirty="0"/>
              <a:t>桁数</a:t>
            </a:r>
            <a:r>
              <a:rPr lang="en-US" altLang="ja-JP" sz="2400" dirty="0" smtClean="0"/>
              <a:t>)	</a:t>
            </a:r>
            <a:r>
              <a:rPr lang="ja-JP" altLang="en-US" sz="2400" dirty="0" smtClean="0"/>
              <a:t>桁数：一の位は「</a:t>
            </a:r>
            <a:r>
              <a:rPr lang="en-US" altLang="ja-JP" sz="2400" dirty="0" smtClean="0"/>
              <a:t>0</a:t>
            </a:r>
            <a:r>
              <a:rPr lang="ja-JP" altLang="en-US" sz="2400" dirty="0" smtClean="0"/>
              <a:t>」。</a:t>
            </a:r>
            <a:endParaRPr kumimoji="1" lang="en-US" altLang="ja-JP" sz="2400" dirty="0" smtClean="0"/>
          </a:p>
          <a:p>
            <a:pPr>
              <a:buClr>
                <a:schemeClr val="accent5"/>
              </a:buClr>
              <a:buFont typeface="Wingdings" pitchFamily="2" charset="2"/>
              <a:buChar char="l"/>
            </a:pPr>
            <a:r>
              <a:rPr lang="en-US" altLang="ja-JP" sz="2800" dirty="0" smtClean="0"/>
              <a:t>ROUNDUP</a:t>
            </a:r>
            <a:r>
              <a:rPr lang="ja-JP" altLang="en-US" sz="2800" dirty="0" smtClean="0"/>
              <a:t>関数：数値を指定された桁数で切り</a:t>
            </a:r>
            <a:r>
              <a:rPr lang="ja-JP" altLang="en-US" sz="2800" dirty="0"/>
              <a:t>上げる</a:t>
            </a:r>
            <a:endParaRPr lang="en-US" altLang="ja-JP" sz="2800" dirty="0" smtClean="0"/>
          </a:p>
          <a:p>
            <a:pPr lvl="1">
              <a:buClr>
                <a:schemeClr val="accent5"/>
              </a:buClr>
              <a:buFont typeface="Wingdings" pitchFamily="2" charset="2"/>
              <a:buChar char="Ø"/>
            </a:pPr>
            <a:r>
              <a:rPr lang="en-US" altLang="ja-JP" sz="2400" dirty="0" smtClean="0"/>
              <a:t>=ROUNDUP(</a:t>
            </a:r>
            <a:r>
              <a:rPr lang="ja-JP" altLang="en-US" sz="2400" dirty="0" smtClean="0"/>
              <a:t>数値</a:t>
            </a:r>
            <a:r>
              <a:rPr lang="en-US" altLang="ja-JP" sz="2400" dirty="0" smtClean="0"/>
              <a:t>,</a:t>
            </a:r>
            <a:r>
              <a:rPr lang="ja-JP" altLang="en-US" sz="2400" dirty="0" smtClean="0"/>
              <a:t>桁数</a:t>
            </a:r>
            <a:r>
              <a:rPr lang="en-US" altLang="ja-JP" sz="2400" dirty="0" smtClean="0"/>
              <a:t>)</a:t>
            </a:r>
          </a:p>
          <a:p>
            <a:pPr>
              <a:buClr>
                <a:schemeClr val="accent5"/>
              </a:buClr>
              <a:buFont typeface="Wingdings" pitchFamily="2" charset="2"/>
              <a:buChar char="l"/>
            </a:pPr>
            <a:r>
              <a:rPr kumimoji="1" lang="en-US" altLang="ja-JP" sz="2800" dirty="0" smtClean="0"/>
              <a:t>ROUNDDOWN</a:t>
            </a:r>
            <a:r>
              <a:rPr kumimoji="1" lang="ja-JP" altLang="en-US" sz="2800" dirty="0" smtClean="0"/>
              <a:t>関数：</a:t>
            </a:r>
            <a:r>
              <a:rPr lang="ja-JP" altLang="en-US" sz="2800" dirty="0" smtClean="0"/>
              <a:t>数値を指定された桁数で切り捨てる</a:t>
            </a:r>
            <a:endParaRPr lang="en-US" altLang="ja-JP" sz="2800" dirty="0" smtClean="0"/>
          </a:p>
          <a:p>
            <a:pPr lvl="1">
              <a:buClr>
                <a:schemeClr val="accent5"/>
              </a:buClr>
              <a:buFont typeface="Wingdings" pitchFamily="2" charset="2"/>
              <a:buChar char="Ø"/>
            </a:pPr>
            <a:r>
              <a:rPr lang="en-US" altLang="ja-JP" sz="2400" dirty="0" smtClean="0"/>
              <a:t>=ROUNDDOWN</a:t>
            </a:r>
            <a:r>
              <a:rPr lang="en-US" altLang="ja-JP" sz="2400" dirty="0"/>
              <a:t>(</a:t>
            </a:r>
            <a:r>
              <a:rPr lang="ja-JP" altLang="en-US" sz="2400" dirty="0"/>
              <a:t>数値</a:t>
            </a:r>
            <a:r>
              <a:rPr lang="en-US" altLang="ja-JP" sz="2400" dirty="0"/>
              <a:t>,</a:t>
            </a:r>
            <a:r>
              <a:rPr lang="ja-JP" altLang="en-US" sz="2400" dirty="0"/>
              <a:t>桁数</a:t>
            </a:r>
            <a:r>
              <a:rPr lang="en-US" altLang="ja-JP" sz="2400" dirty="0"/>
              <a:t>)</a:t>
            </a:r>
            <a:endParaRPr kumimoji="1" lang="en-US" altLang="ja-JP" sz="2400" dirty="0" smtClean="0"/>
          </a:p>
        </p:txBody>
      </p:sp>
      <p:sp>
        <p:nvSpPr>
          <p:cNvPr id="4" name="日付プレースホルダ 3"/>
          <p:cNvSpPr>
            <a:spLocks noGrp="1"/>
          </p:cNvSpPr>
          <p:nvPr>
            <p:ph type="dt" sz="half" idx="10"/>
          </p:nvPr>
        </p:nvSpPr>
        <p:spPr/>
        <p:txBody>
          <a:bodyPr/>
          <a:lstStyle/>
          <a:p>
            <a:fld id="{3DD4032E-6051-4909-B229-E131D0554D7C}" type="datetime1">
              <a:rPr kumimoji="1" lang="ja-JP" altLang="en-US" smtClean="0"/>
              <a:pPr/>
              <a:t>2010/5/20</a:t>
            </a:fld>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SystemKOMACO</a:t>
            </a:r>
            <a:endParaRPr kumimoji="1" lang="ja-JP" altLang="en-US"/>
          </a:p>
        </p:txBody>
      </p:sp>
      <p:sp>
        <p:nvSpPr>
          <p:cNvPr id="6" name="スライド番号プレースホルダ 5"/>
          <p:cNvSpPr>
            <a:spLocks noGrp="1"/>
          </p:cNvSpPr>
          <p:nvPr>
            <p:ph type="sldNum" sz="quarter" idx="12"/>
          </p:nvPr>
        </p:nvSpPr>
        <p:spPr/>
        <p:txBody>
          <a:bodyPr/>
          <a:lstStyle/>
          <a:p>
            <a:fld id="{E7C0BDDF-823E-4117-AFCC-1FE62EE9C807}" type="slidenum">
              <a:rPr kumimoji="1" lang="ja-JP" altLang="en-US" smtClean="0"/>
              <a:pPr/>
              <a:t>35</a:t>
            </a:fld>
            <a:endParaRPr kumimoji="1" lang="ja-JP" altLang="en-US"/>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1">
            <a:schemeClr val="accent5"/>
          </a:lnRef>
          <a:fillRef idx="3">
            <a:schemeClr val="accent5"/>
          </a:fillRef>
          <a:effectRef idx="2">
            <a:schemeClr val="accent5"/>
          </a:effectRef>
          <a:fontRef idx="minor">
            <a:schemeClr val="lt1"/>
          </a:fontRef>
        </p:style>
        <p:txBody>
          <a:bodyPr/>
          <a:lstStyle/>
          <a:p>
            <a:r>
              <a:rPr kumimoji="1" lang="ja-JP" altLang="en-US" dirty="0" smtClean="0"/>
              <a:t>数値を丸める関数</a:t>
            </a:r>
            <a:r>
              <a:rPr kumimoji="1" lang="en-US" altLang="ja-JP" dirty="0" smtClean="0"/>
              <a:t>2</a:t>
            </a:r>
            <a:endParaRPr kumimoji="1" lang="ja-JP" altLang="en-US" dirty="0"/>
          </a:p>
        </p:txBody>
      </p:sp>
      <p:sp>
        <p:nvSpPr>
          <p:cNvPr id="3" name="コンテンツ プレースホルダ 2"/>
          <p:cNvSpPr>
            <a:spLocks noGrp="1"/>
          </p:cNvSpPr>
          <p:nvPr>
            <p:ph idx="1"/>
          </p:nvPr>
        </p:nvSpPr>
        <p:spPr/>
        <p:txBody>
          <a:bodyPr>
            <a:normAutofit/>
          </a:bodyPr>
          <a:lstStyle/>
          <a:p>
            <a:pPr>
              <a:buClr>
                <a:schemeClr val="accent5"/>
              </a:buClr>
              <a:buFont typeface="Wingdings" pitchFamily="2" charset="2"/>
              <a:buChar char="l"/>
            </a:pPr>
            <a:r>
              <a:rPr lang="en-US" altLang="ja-JP" sz="2800" dirty="0" smtClean="0"/>
              <a:t>INT</a:t>
            </a:r>
            <a:r>
              <a:rPr lang="ja-JP" altLang="en-US" sz="2800" dirty="0" smtClean="0"/>
              <a:t>関数：指定した数値を超えない最大の整数を返します。</a:t>
            </a:r>
            <a:endParaRPr lang="en-US" altLang="ja-JP" sz="2800" dirty="0" smtClean="0"/>
          </a:p>
          <a:p>
            <a:pPr lvl="1">
              <a:buClr>
                <a:schemeClr val="accent5"/>
              </a:buClr>
              <a:buFont typeface="Wingdings" pitchFamily="2" charset="2"/>
              <a:buChar char="Ø"/>
            </a:pPr>
            <a:r>
              <a:rPr lang="en-US" altLang="ja-JP" sz="2400" dirty="0" smtClean="0"/>
              <a:t>=INT(</a:t>
            </a:r>
            <a:r>
              <a:rPr lang="ja-JP" altLang="en-US" sz="2400" dirty="0" smtClean="0"/>
              <a:t>数値</a:t>
            </a:r>
            <a:r>
              <a:rPr lang="en-US" altLang="ja-JP" sz="2400" dirty="0" smtClean="0"/>
              <a:t>)</a:t>
            </a:r>
          </a:p>
          <a:p>
            <a:pPr>
              <a:buClr>
                <a:schemeClr val="accent5"/>
              </a:buClr>
              <a:buFont typeface="Wingdings" pitchFamily="2" charset="2"/>
              <a:buChar char="l"/>
            </a:pPr>
            <a:r>
              <a:rPr lang="en-US" altLang="ja-JP" sz="2800" dirty="0" smtClean="0"/>
              <a:t>CEILING</a:t>
            </a:r>
            <a:r>
              <a:rPr lang="ja-JP" altLang="en-US" sz="2800" dirty="0" smtClean="0"/>
              <a:t>関数：指定された基準値の倍数のうち、最も近い値に数値を切り上げます。</a:t>
            </a:r>
            <a:endParaRPr lang="en-US" altLang="ja-JP" sz="2800" dirty="0" smtClean="0"/>
          </a:p>
          <a:p>
            <a:pPr lvl="1">
              <a:buClr>
                <a:schemeClr val="accent5"/>
              </a:buClr>
              <a:buFont typeface="Wingdings" pitchFamily="2" charset="2"/>
              <a:buChar char="Ø"/>
            </a:pPr>
            <a:r>
              <a:rPr lang="en-US" altLang="ja-JP" sz="2400" dirty="0" smtClean="0"/>
              <a:t>=CEILING(</a:t>
            </a:r>
            <a:r>
              <a:rPr lang="ja-JP" altLang="en-US" sz="2400" dirty="0" smtClean="0"/>
              <a:t>数値</a:t>
            </a:r>
            <a:r>
              <a:rPr lang="en-US" altLang="ja-JP" sz="2400" dirty="0" smtClean="0"/>
              <a:t>,</a:t>
            </a:r>
            <a:r>
              <a:rPr lang="ja-JP" altLang="en-US" sz="2400" dirty="0" smtClean="0"/>
              <a:t>基準値</a:t>
            </a:r>
            <a:r>
              <a:rPr lang="en-US" altLang="ja-JP" sz="2400" dirty="0" smtClean="0"/>
              <a:t>)</a:t>
            </a:r>
          </a:p>
          <a:p>
            <a:pPr>
              <a:buClr>
                <a:schemeClr val="accent5"/>
              </a:buClr>
              <a:buFont typeface="Wingdings" pitchFamily="2" charset="2"/>
              <a:buChar char="l"/>
            </a:pPr>
            <a:r>
              <a:rPr lang="en-US" altLang="ja-JP" sz="2800" dirty="0" smtClean="0"/>
              <a:t>FLOOR</a:t>
            </a:r>
            <a:r>
              <a:rPr lang="ja-JP" altLang="en-US" sz="2800" dirty="0" smtClean="0"/>
              <a:t>関数：指定された基準値の倍数のうち、最も近い値に数値を切り捨てます。</a:t>
            </a:r>
            <a:endParaRPr lang="en-US" altLang="ja-JP" sz="2800" dirty="0" smtClean="0"/>
          </a:p>
          <a:p>
            <a:pPr lvl="1">
              <a:buClr>
                <a:schemeClr val="accent5"/>
              </a:buClr>
              <a:buFont typeface="Wingdings" pitchFamily="2" charset="2"/>
              <a:buChar char="Ø"/>
            </a:pPr>
            <a:r>
              <a:rPr lang="en-US" altLang="ja-JP" sz="2400" dirty="0" smtClean="0"/>
              <a:t>=FLOOR(</a:t>
            </a:r>
            <a:r>
              <a:rPr lang="ja-JP" altLang="en-US" sz="2400" dirty="0" smtClean="0"/>
              <a:t>数値</a:t>
            </a:r>
            <a:r>
              <a:rPr lang="en-US" altLang="ja-JP" sz="2400" dirty="0" smtClean="0"/>
              <a:t>,</a:t>
            </a:r>
            <a:r>
              <a:rPr lang="ja-JP" altLang="en-US" sz="2400" dirty="0" smtClean="0"/>
              <a:t>基準値</a:t>
            </a:r>
            <a:r>
              <a:rPr lang="en-US" altLang="ja-JP" sz="2400" dirty="0" smtClean="0"/>
              <a:t>)</a:t>
            </a:r>
          </a:p>
          <a:p>
            <a:pPr>
              <a:buClr>
                <a:schemeClr val="accent5"/>
              </a:buClr>
              <a:buFont typeface="Wingdings" pitchFamily="2" charset="2"/>
              <a:buChar char="l"/>
            </a:pPr>
            <a:endParaRPr lang="en-US" altLang="ja-JP" sz="2800" dirty="0" smtClean="0"/>
          </a:p>
        </p:txBody>
      </p:sp>
      <p:sp>
        <p:nvSpPr>
          <p:cNvPr id="4" name="日付プレースホルダ 3"/>
          <p:cNvSpPr>
            <a:spLocks noGrp="1"/>
          </p:cNvSpPr>
          <p:nvPr>
            <p:ph type="dt" sz="half" idx="10"/>
          </p:nvPr>
        </p:nvSpPr>
        <p:spPr/>
        <p:txBody>
          <a:bodyPr/>
          <a:lstStyle/>
          <a:p>
            <a:fld id="{3DD4032E-6051-4909-B229-E131D0554D7C}" type="datetime1">
              <a:rPr kumimoji="1" lang="ja-JP" altLang="en-US" smtClean="0"/>
              <a:pPr/>
              <a:t>2010/5/20</a:t>
            </a:fld>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SystemKOMACO</a:t>
            </a:r>
            <a:endParaRPr kumimoji="1" lang="ja-JP" altLang="en-US"/>
          </a:p>
        </p:txBody>
      </p:sp>
      <p:sp>
        <p:nvSpPr>
          <p:cNvPr id="6" name="スライド番号プレースホルダ 5"/>
          <p:cNvSpPr>
            <a:spLocks noGrp="1"/>
          </p:cNvSpPr>
          <p:nvPr>
            <p:ph type="sldNum" sz="quarter" idx="12"/>
          </p:nvPr>
        </p:nvSpPr>
        <p:spPr/>
        <p:txBody>
          <a:bodyPr/>
          <a:lstStyle/>
          <a:p>
            <a:fld id="{E7C0BDDF-823E-4117-AFCC-1FE62EE9C807}" type="slidenum">
              <a:rPr kumimoji="1" lang="ja-JP" altLang="en-US" smtClean="0"/>
              <a:pPr/>
              <a:t>36</a:t>
            </a:fld>
            <a:endParaRPr kumimoji="1" lang="ja-JP" altLang="en-US"/>
          </a:p>
        </p:txBody>
      </p:sp>
      <p:sp>
        <p:nvSpPr>
          <p:cNvPr id="7" name="テキスト ボックス 6"/>
          <p:cNvSpPr txBox="1"/>
          <p:nvPr/>
        </p:nvSpPr>
        <p:spPr>
          <a:xfrm>
            <a:off x="468000" y="5917188"/>
            <a:ext cx="820800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buClr>
                <a:schemeClr val="accent1"/>
              </a:buClr>
              <a:buFont typeface="Wingdings" pitchFamily="2" charset="2"/>
              <a:buChar char="l"/>
            </a:pPr>
            <a:r>
              <a:rPr lang="ja-JP" altLang="en-US" dirty="0" smtClean="0"/>
              <a:t>練習　ドキュメントの「</a:t>
            </a:r>
            <a:r>
              <a:rPr lang="ja-JP" altLang="en-US" dirty="0"/>
              <a:t>数値</a:t>
            </a:r>
            <a:r>
              <a:rPr lang="ja-JP" altLang="en-US" dirty="0" smtClean="0"/>
              <a:t>を丸める関数</a:t>
            </a:r>
            <a:r>
              <a:rPr lang="en-US" altLang="ja-JP" dirty="0" smtClean="0"/>
              <a:t>.xls</a:t>
            </a:r>
            <a:r>
              <a:rPr lang="ja-JP" altLang="en-US" dirty="0" smtClean="0"/>
              <a:t>」を開き、設問に答えなさい。</a:t>
            </a:r>
            <a:endParaRPr kumimoji="1" lang="ja-JP" alt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1">
            <a:schemeClr val="accent5"/>
          </a:lnRef>
          <a:fillRef idx="3">
            <a:schemeClr val="accent5"/>
          </a:fillRef>
          <a:effectRef idx="2">
            <a:schemeClr val="accent5"/>
          </a:effectRef>
          <a:fontRef idx="minor">
            <a:schemeClr val="lt1"/>
          </a:fontRef>
        </p:style>
        <p:txBody>
          <a:bodyPr/>
          <a:lstStyle/>
          <a:p>
            <a:r>
              <a:rPr kumimoji="1" lang="ja-JP" altLang="en-US" dirty="0" smtClean="0"/>
              <a:t>論理関数は</a:t>
            </a:r>
            <a:r>
              <a:rPr kumimoji="1" lang="en-US" altLang="ja-JP" dirty="0" smtClean="0"/>
              <a:t>6</a:t>
            </a:r>
            <a:r>
              <a:rPr kumimoji="1" lang="ja-JP" altLang="en-US" dirty="0" smtClean="0"/>
              <a:t>個</a:t>
            </a:r>
            <a:endParaRPr kumimoji="1" lang="ja-JP" altLang="en-US" dirty="0"/>
          </a:p>
        </p:txBody>
      </p:sp>
      <p:sp>
        <p:nvSpPr>
          <p:cNvPr id="3" name="コンテンツ プレースホルダ 2"/>
          <p:cNvSpPr>
            <a:spLocks noGrp="1"/>
          </p:cNvSpPr>
          <p:nvPr>
            <p:ph idx="1"/>
          </p:nvPr>
        </p:nvSpPr>
        <p:spPr/>
        <p:txBody>
          <a:bodyPr/>
          <a:lstStyle/>
          <a:p>
            <a:pPr>
              <a:buClr>
                <a:schemeClr val="accent5"/>
              </a:buClr>
              <a:buFont typeface="Wingdings" pitchFamily="2" charset="2"/>
              <a:buChar char="l"/>
            </a:pPr>
            <a:r>
              <a:rPr kumimoji="1" lang="en-US" altLang="ja-JP" dirty="0" smtClean="0"/>
              <a:t>IF</a:t>
            </a:r>
            <a:r>
              <a:rPr kumimoji="1" lang="ja-JP" altLang="en-US" dirty="0" smtClean="0"/>
              <a:t>関数がよく使われる</a:t>
            </a:r>
            <a:endParaRPr kumimoji="1" lang="en-US" altLang="ja-JP" dirty="0" smtClean="0"/>
          </a:p>
          <a:p>
            <a:pPr>
              <a:buClr>
                <a:schemeClr val="accent5"/>
              </a:buClr>
              <a:buFont typeface="Wingdings" pitchFamily="2" charset="2"/>
              <a:buChar char="l"/>
            </a:pPr>
            <a:r>
              <a:rPr lang="en-US" altLang="ja-JP" dirty="0" smtClean="0"/>
              <a:t>AND</a:t>
            </a:r>
            <a:r>
              <a:rPr lang="ja-JP" altLang="en-US" dirty="0" smtClean="0"/>
              <a:t>関数</a:t>
            </a:r>
            <a:endParaRPr lang="en-US" altLang="ja-JP" dirty="0" smtClean="0"/>
          </a:p>
          <a:p>
            <a:pPr>
              <a:buClr>
                <a:schemeClr val="accent5"/>
              </a:buClr>
              <a:buFont typeface="Wingdings" pitchFamily="2" charset="2"/>
              <a:buChar char="l"/>
            </a:pPr>
            <a:r>
              <a:rPr lang="en-US" altLang="ja-JP" dirty="0" smtClean="0"/>
              <a:t>OR</a:t>
            </a:r>
            <a:r>
              <a:rPr lang="ja-JP" altLang="en-US" dirty="0" smtClean="0"/>
              <a:t>関数</a:t>
            </a:r>
            <a:endParaRPr lang="en-US" altLang="ja-JP" dirty="0" smtClean="0"/>
          </a:p>
          <a:p>
            <a:pPr>
              <a:buClr>
                <a:schemeClr val="accent5"/>
              </a:buClr>
              <a:buFont typeface="Wingdings" pitchFamily="2" charset="2"/>
              <a:buChar char="l"/>
            </a:pPr>
            <a:r>
              <a:rPr kumimoji="1" lang="en-US" altLang="ja-JP" dirty="0" smtClean="0"/>
              <a:t>NOT</a:t>
            </a:r>
            <a:r>
              <a:rPr kumimoji="1" lang="ja-JP" altLang="en-US" dirty="0" smtClean="0"/>
              <a:t>関数</a:t>
            </a:r>
            <a:endParaRPr kumimoji="1" lang="en-US" altLang="ja-JP" dirty="0" smtClean="0"/>
          </a:p>
          <a:p>
            <a:pPr>
              <a:buClr>
                <a:schemeClr val="accent5"/>
              </a:buClr>
              <a:buFont typeface="Wingdings" pitchFamily="2" charset="2"/>
              <a:buChar char="l"/>
            </a:pPr>
            <a:r>
              <a:rPr lang="en-US" altLang="ja-JP" dirty="0" smtClean="0"/>
              <a:t>TRUE</a:t>
            </a:r>
            <a:r>
              <a:rPr lang="ja-JP" altLang="en-US" dirty="0" smtClean="0"/>
              <a:t>関数</a:t>
            </a:r>
            <a:endParaRPr lang="en-US" altLang="ja-JP" dirty="0" smtClean="0"/>
          </a:p>
          <a:p>
            <a:pPr>
              <a:buClr>
                <a:schemeClr val="accent5"/>
              </a:buClr>
              <a:buFont typeface="Wingdings" pitchFamily="2" charset="2"/>
              <a:buChar char="l"/>
            </a:pPr>
            <a:r>
              <a:rPr kumimoji="1" lang="en-US" altLang="ja-JP" dirty="0" smtClean="0"/>
              <a:t>FALSE</a:t>
            </a:r>
            <a:r>
              <a:rPr kumimoji="1" lang="ja-JP" altLang="en-US" dirty="0" smtClean="0"/>
              <a:t>関数</a:t>
            </a:r>
            <a:endParaRPr kumimoji="1" lang="ja-JP" altLang="en-US" dirty="0"/>
          </a:p>
        </p:txBody>
      </p:sp>
      <p:sp>
        <p:nvSpPr>
          <p:cNvPr id="4" name="日付プレースホルダ 3"/>
          <p:cNvSpPr>
            <a:spLocks noGrp="1"/>
          </p:cNvSpPr>
          <p:nvPr>
            <p:ph type="dt" sz="half" idx="10"/>
          </p:nvPr>
        </p:nvSpPr>
        <p:spPr/>
        <p:txBody>
          <a:bodyPr/>
          <a:lstStyle/>
          <a:p>
            <a:fld id="{3DD4032E-6051-4909-B229-E131D0554D7C}" type="datetime1">
              <a:rPr kumimoji="1" lang="ja-JP" altLang="en-US" smtClean="0"/>
              <a:pPr/>
              <a:t>2010/5/20</a:t>
            </a:fld>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SystemKOMACO</a:t>
            </a:r>
            <a:endParaRPr kumimoji="1" lang="ja-JP" altLang="en-US"/>
          </a:p>
        </p:txBody>
      </p:sp>
      <p:sp>
        <p:nvSpPr>
          <p:cNvPr id="6" name="スライド番号プレースホルダ 5"/>
          <p:cNvSpPr>
            <a:spLocks noGrp="1"/>
          </p:cNvSpPr>
          <p:nvPr>
            <p:ph type="sldNum" sz="quarter" idx="12"/>
          </p:nvPr>
        </p:nvSpPr>
        <p:spPr/>
        <p:txBody>
          <a:bodyPr/>
          <a:lstStyle/>
          <a:p>
            <a:fld id="{E7C0BDDF-823E-4117-AFCC-1FE62EE9C807}" type="slidenum">
              <a:rPr kumimoji="1" lang="ja-JP" altLang="en-US" smtClean="0"/>
              <a:pPr/>
              <a:t>37</a:t>
            </a:fld>
            <a:endParaRPr kumimoji="1" lang="ja-JP" altLang="en-US"/>
          </a:p>
        </p:txBody>
      </p:sp>
      <p:sp>
        <p:nvSpPr>
          <p:cNvPr id="7" name="テキスト ボックス 6"/>
          <p:cNvSpPr txBox="1"/>
          <p:nvPr/>
        </p:nvSpPr>
        <p:spPr>
          <a:xfrm>
            <a:off x="468000" y="5429264"/>
            <a:ext cx="8208000"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buClr>
                <a:schemeClr val="accent1"/>
              </a:buClr>
              <a:buFont typeface="Wingdings" pitchFamily="2" charset="2"/>
              <a:buChar char="l"/>
            </a:pPr>
            <a:r>
              <a:rPr lang="ja-JP" altLang="en-US" dirty="0" smtClean="0"/>
              <a:t>練習　ドキュメントの「</a:t>
            </a:r>
            <a:r>
              <a:rPr lang="en-US" altLang="ja-JP" dirty="0" smtClean="0"/>
              <a:t>04</a:t>
            </a:r>
            <a:r>
              <a:rPr lang="ja-JP" altLang="en-US" dirty="0" smtClean="0"/>
              <a:t>論理関数練習用</a:t>
            </a:r>
            <a:r>
              <a:rPr lang="en-US" altLang="ja-JP" dirty="0" smtClean="0"/>
              <a:t>.xls</a:t>
            </a:r>
            <a:r>
              <a:rPr lang="ja-JP" altLang="en-US" dirty="0" smtClean="0"/>
              <a:t>」を開き、入力しながら関数の動きを覚えましょう。</a:t>
            </a:r>
            <a:endParaRPr kumimoji="1" lang="ja-JP" alt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1">
            <a:schemeClr val="accent5"/>
          </a:lnRef>
          <a:fillRef idx="3">
            <a:schemeClr val="accent5"/>
          </a:fillRef>
          <a:effectRef idx="2">
            <a:schemeClr val="accent5"/>
          </a:effectRef>
          <a:fontRef idx="minor">
            <a:schemeClr val="lt1"/>
          </a:fontRef>
        </p:style>
        <p:txBody>
          <a:bodyPr/>
          <a:lstStyle/>
          <a:p>
            <a:r>
              <a:rPr kumimoji="1" lang="en-US" altLang="ja-JP" dirty="0" smtClean="0"/>
              <a:t>Excel</a:t>
            </a:r>
            <a:r>
              <a:rPr kumimoji="1" lang="ja-JP" altLang="en-US" dirty="0" smtClean="0"/>
              <a:t>のエラー値</a:t>
            </a:r>
            <a:endParaRPr kumimoji="1" lang="ja-JP" altLang="en-US" dirty="0"/>
          </a:p>
        </p:txBody>
      </p:sp>
      <p:graphicFrame>
        <p:nvGraphicFramePr>
          <p:cNvPr id="7" name="コンテンツ プレースホルダ 6"/>
          <p:cNvGraphicFramePr>
            <a:graphicFrameLocks noGrp="1"/>
          </p:cNvGraphicFramePr>
          <p:nvPr>
            <p:ph idx="1"/>
          </p:nvPr>
        </p:nvGraphicFramePr>
        <p:xfrm>
          <a:off x="457200" y="1600200"/>
          <a:ext cx="8229600" cy="3870960"/>
        </p:xfrm>
        <a:graphic>
          <a:graphicData uri="http://schemas.openxmlformats.org/drawingml/2006/table">
            <a:tbl>
              <a:tblPr firstRow="1" bandRow="1">
                <a:tableStyleId>{5C22544A-7EE6-4342-B048-85BDC9FD1C3A}</a:tableStyleId>
              </a:tblPr>
              <a:tblGrid>
                <a:gridCol w="1614470"/>
                <a:gridCol w="6615130"/>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800" b="0" i="0" u="none" strike="noStrike" dirty="0" smtClean="0">
                          <a:latin typeface="ＭＳ Ｐゴシック"/>
                        </a:rPr>
                        <a:t>種類</a:t>
                      </a:r>
                      <a:endParaRPr kumimoji="1" lang="ja-JP" altLang="en-US" dirty="0"/>
                    </a:p>
                  </a:txBody>
                  <a:tcPr anchor="ctr"/>
                </a:tc>
                <a:tc>
                  <a:txBody>
                    <a:bodyPr/>
                    <a:lstStyle/>
                    <a:p>
                      <a:pPr algn="ctr"/>
                      <a:r>
                        <a:rPr lang="ja-JP" altLang="en-US" sz="1800" b="0" i="0" u="none" strike="noStrike" dirty="0" smtClean="0">
                          <a:latin typeface="ＭＳ Ｐゴシック"/>
                        </a:rPr>
                        <a:t>意味</a:t>
                      </a:r>
                      <a:endParaRPr kumimoji="1" lang="ja-JP" altLang="en-US" dirty="0"/>
                    </a:p>
                  </a:txBody>
                  <a:tcPr anchor="ctr"/>
                </a:tc>
              </a:tr>
              <a:tr h="370840">
                <a:tc>
                  <a:txBody>
                    <a:bodyPr/>
                    <a:lstStyle/>
                    <a:p>
                      <a:pPr marL="72000" lvl="0" algn="l" fontAlgn="ctr"/>
                      <a:r>
                        <a:rPr lang="en-US" altLang="ja-JP" sz="1800" b="0" i="0" u="none" strike="noStrike" dirty="0">
                          <a:latin typeface="ＭＳ Ｐゴシック"/>
                        </a:rPr>
                        <a:t>#####</a:t>
                      </a:r>
                    </a:p>
                  </a:txBody>
                  <a:tcPr marL="0" marR="0" marT="0" marB="0" anchor="ctr"/>
                </a:tc>
                <a:tc>
                  <a:txBody>
                    <a:bodyPr/>
                    <a:lstStyle/>
                    <a:p>
                      <a:pPr algn="l" fontAlgn="ctr"/>
                      <a:r>
                        <a:rPr lang="ja-JP" altLang="en-US" sz="1800" b="0" i="0" u="none" strike="noStrike" dirty="0">
                          <a:latin typeface="ＭＳ Ｐゴシック"/>
                        </a:rPr>
                        <a:t>セルの幅よりも長い数値、日付、時刻が入力されている場合、または結果が負の値になる日付または時刻の数式が入力されている場合。</a:t>
                      </a:r>
                    </a:p>
                  </a:txBody>
                  <a:tcPr marL="0" marR="0" marT="0" marB="0" anchor="ctr"/>
                </a:tc>
              </a:tr>
              <a:tr h="370840">
                <a:tc>
                  <a:txBody>
                    <a:bodyPr/>
                    <a:lstStyle/>
                    <a:p>
                      <a:pPr marL="72000" lvl="0" algn="l" fontAlgn="ctr"/>
                      <a:r>
                        <a:rPr lang="en-US" sz="1800" b="0" i="0" u="none" strike="noStrike" dirty="0">
                          <a:latin typeface="ＭＳ Ｐゴシック"/>
                        </a:rPr>
                        <a:t>#DIV/0!</a:t>
                      </a:r>
                    </a:p>
                  </a:txBody>
                  <a:tcPr marL="0" marR="0" marT="0" marB="0" anchor="ctr"/>
                </a:tc>
                <a:tc>
                  <a:txBody>
                    <a:bodyPr/>
                    <a:lstStyle/>
                    <a:p>
                      <a:pPr algn="l" fontAlgn="ctr"/>
                      <a:r>
                        <a:rPr lang="ja-JP" altLang="en-US" sz="1800" b="0" i="0" u="none" strike="noStrike" dirty="0">
                          <a:latin typeface="ＭＳ Ｐゴシック"/>
                        </a:rPr>
                        <a:t>数式で </a:t>
                      </a:r>
                      <a:r>
                        <a:rPr lang="en-US" altLang="ja-JP" sz="1800" b="0" i="0" u="none" strike="noStrike" dirty="0">
                          <a:latin typeface="ＭＳ Ｐゴシック"/>
                        </a:rPr>
                        <a:t>0 (</a:t>
                      </a:r>
                      <a:r>
                        <a:rPr lang="ja-JP" altLang="en-US" sz="1800" b="0" i="0" u="none" strike="noStrike" dirty="0">
                          <a:latin typeface="ＭＳ Ｐゴシック"/>
                        </a:rPr>
                        <a:t>ゼロ</a:t>
                      </a:r>
                      <a:r>
                        <a:rPr lang="en-US" altLang="ja-JP" sz="1800" b="0" i="0" u="none" strike="noStrike" dirty="0">
                          <a:latin typeface="ＭＳ Ｐゴシック"/>
                        </a:rPr>
                        <a:t>) </a:t>
                      </a:r>
                      <a:r>
                        <a:rPr lang="ja-JP" altLang="en-US" sz="1800" b="0" i="0" u="none" strike="noStrike" dirty="0">
                          <a:latin typeface="ＭＳ Ｐゴシック"/>
                        </a:rPr>
                        <a:t>または空白セルによる除算が行われた場合に返されます。</a:t>
                      </a:r>
                    </a:p>
                  </a:txBody>
                  <a:tcPr marL="0" marR="0" marT="0" marB="0" anchor="ctr"/>
                </a:tc>
              </a:tr>
              <a:tr h="370840">
                <a:tc>
                  <a:txBody>
                    <a:bodyPr/>
                    <a:lstStyle/>
                    <a:p>
                      <a:pPr marL="72000" lvl="0" algn="l" fontAlgn="ctr"/>
                      <a:r>
                        <a:rPr lang="en-US" sz="1800" b="0" i="0" u="none" strike="noStrike" dirty="0">
                          <a:latin typeface="ＭＳ Ｐゴシック"/>
                        </a:rPr>
                        <a:t>#NAME?</a:t>
                      </a:r>
                    </a:p>
                  </a:txBody>
                  <a:tcPr marL="0" marR="0" marT="0" marB="0" anchor="ctr"/>
                </a:tc>
                <a:tc>
                  <a:txBody>
                    <a:bodyPr/>
                    <a:lstStyle/>
                    <a:p>
                      <a:pPr algn="l" fontAlgn="ctr"/>
                      <a:r>
                        <a:rPr lang="en-US" altLang="ja-JP" sz="1800" b="0" i="0" u="none" strike="noStrike" dirty="0">
                          <a:latin typeface="ＭＳ Ｐゴシック"/>
                        </a:rPr>
                        <a:t>Excel </a:t>
                      </a:r>
                      <a:r>
                        <a:rPr lang="ja-JP" altLang="en-US" sz="1800" b="0" i="0" u="none" strike="noStrike" dirty="0">
                          <a:latin typeface="ＭＳ Ｐゴシック"/>
                        </a:rPr>
                        <a:t>で認識できない名前が使われた場合に返されます。</a:t>
                      </a:r>
                    </a:p>
                  </a:txBody>
                  <a:tcPr marL="0" marR="0" marT="0" marB="0" anchor="ctr"/>
                </a:tc>
              </a:tr>
              <a:tr h="370840">
                <a:tc>
                  <a:txBody>
                    <a:bodyPr/>
                    <a:lstStyle/>
                    <a:p>
                      <a:pPr marL="72000" lvl="0" algn="l" fontAlgn="ctr"/>
                      <a:r>
                        <a:rPr lang="en-US" sz="1800" b="0" i="0" u="none" strike="noStrike" dirty="0">
                          <a:latin typeface="ＭＳ Ｐゴシック"/>
                        </a:rPr>
                        <a:t>#N/A</a:t>
                      </a:r>
                    </a:p>
                  </a:txBody>
                  <a:tcPr marL="0" marR="0" marT="0" marB="0" anchor="ctr"/>
                </a:tc>
                <a:tc>
                  <a:txBody>
                    <a:bodyPr/>
                    <a:lstStyle/>
                    <a:p>
                      <a:pPr algn="l" fontAlgn="ctr"/>
                      <a:r>
                        <a:rPr lang="ja-JP" altLang="en-US" sz="1800" b="0" i="0" u="none" strike="noStrike" dirty="0">
                          <a:latin typeface="ＭＳ Ｐゴシック"/>
                        </a:rPr>
                        <a:t>関数や数式に使用できる値がない場合に返されます。</a:t>
                      </a:r>
                    </a:p>
                  </a:txBody>
                  <a:tcPr marL="0" marR="0" marT="0" marB="0" anchor="ctr"/>
                </a:tc>
              </a:tr>
              <a:tr h="370840">
                <a:tc>
                  <a:txBody>
                    <a:bodyPr/>
                    <a:lstStyle/>
                    <a:p>
                      <a:pPr marL="72000" lvl="0" algn="l" fontAlgn="ctr"/>
                      <a:r>
                        <a:rPr lang="en-US" sz="1800" b="0" i="0" u="none" strike="noStrike" dirty="0">
                          <a:latin typeface="ＭＳ Ｐゴシック"/>
                        </a:rPr>
                        <a:t>#NUM!</a:t>
                      </a:r>
                    </a:p>
                  </a:txBody>
                  <a:tcPr marL="0" marR="0" marT="0" marB="0" anchor="ctr"/>
                </a:tc>
                <a:tc>
                  <a:txBody>
                    <a:bodyPr/>
                    <a:lstStyle/>
                    <a:p>
                      <a:pPr algn="l" fontAlgn="ctr"/>
                      <a:r>
                        <a:rPr lang="ja-JP" altLang="en-US" sz="1800" b="0" i="0" u="none" strike="noStrike" dirty="0">
                          <a:latin typeface="ＭＳ Ｐゴシック"/>
                        </a:rPr>
                        <a:t>数式または関数の数値に問題がある場合に返されます。</a:t>
                      </a:r>
                    </a:p>
                  </a:txBody>
                  <a:tcPr marL="0" marR="0" marT="0" marB="0" anchor="ctr"/>
                </a:tc>
              </a:tr>
              <a:tr h="370840">
                <a:tc>
                  <a:txBody>
                    <a:bodyPr/>
                    <a:lstStyle/>
                    <a:p>
                      <a:pPr marL="72000" lvl="0" algn="l" fontAlgn="ctr"/>
                      <a:r>
                        <a:rPr lang="en-US" sz="1800" b="0" i="0" u="none" strike="noStrike" dirty="0">
                          <a:latin typeface="ＭＳ Ｐゴシック"/>
                        </a:rPr>
                        <a:t>#NULL!</a:t>
                      </a:r>
                    </a:p>
                  </a:txBody>
                  <a:tcPr marL="0" marR="0" marT="0" marB="0" anchor="ctr"/>
                </a:tc>
                <a:tc>
                  <a:txBody>
                    <a:bodyPr/>
                    <a:lstStyle/>
                    <a:p>
                      <a:pPr algn="l" fontAlgn="ctr"/>
                      <a:r>
                        <a:rPr lang="ja-JP" altLang="en-US" sz="1800" b="0" i="0" u="none" strike="noStrike" dirty="0">
                          <a:latin typeface="ＭＳ Ｐゴシック"/>
                        </a:rPr>
                        <a:t>指定した </a:t>
                      </a:r>
                      <a:r>
                        <a:rPr lang="en-US" altLang="ja-JP" sz="1800" b="0" i="0" u="none" strike="noStrike" dirty="0">
                          <a:latin typeface="ＭＳ Ｐゴシック"/>
                        </a:rPr>
                        <a:t>2 </a:t>
                      </a:r>
                      <a:r>
                        <a:rPr lang="ja-JP" altLang="en-US" sz="1800" b="0" i="0" u="none" strike="noStrike" dirty="0">
                          <a:latin typeface="ＭＳ Ｐゴシック"/>
                        </a:rPr>
                        <a:t>つのセル範囲に共通部分がない場合に返されます。</a:t>
                      </a:r>
                    </a:p>
                  </a:txBody>
                  <a:tcPr marL="0" marR="0" marT="0" marB="0" anchor="ctr"/>
                </a:tc>
              </a:tr>
              <a:tr h="370840">
                <a:tc>
                  <a:txBody>
                    <a:bodyPr/>
                    <a:lstStyle/>
                    <a:p>
                      <a:pPr marL="72000" lvl="0" algn="l" fontAlgn="ctr"/>
                      <a:r>
                        <a:rPr lang="en-US" sz="1800" b="0" i="0" u="none" strike="noStrike" dirty="0">
                          <a:latin typeface="ＭＳ Ｐゴシック"/>
                        </a:rPr>
                        <a:t>#REF!</a:t>
                      </a:r>
                    </a:p>
                  </a:txBody>
                  <a:tcPr marL="0" marR="0" marT="0" marB="0" anchor="ctr"/>
                </a:tc>
                <a:tc>
                  <a:txBody>
                    <a:bodyPr/>
                    <a:lstStyle/>
                    <a:p>
                      <a:pPr algn="l" fontAlgn="ctr"/>
                      <a:r>
                        <a:rPr lang="ja-JP" altLang="en-US" sz="1800" b="0" i="0" u="none" strike="noStrike" dirty="0">
                          <a:latin typeface="ＭＳ Ｐゴシック"/>
                        </a:rPr>
                        <a:t>数式中のセル参照が無効なときに返されます。</a:t>
                      </a:r>
                    </a:p>
                  </a:txBody>
                  <a:tcPr marL="0" marR="0" marT="0" marB="0" anchor="ctr"/>
                </a:tc>
              </a:tr>
              <a:tr h="370840">
                <a:tc>
                  <a:txBody>
                    <a:bodyPr/>
                    <a:lstStyle/>
                    <a:p>
                      <a:pPr marL="72000" lvl="0" algn="l" fontAlgn="ctr"/>
                      <a:r>
                        <a:rPr lang="en-US" sz="1800" b="0" i="0" u="none" strike="noStrike" dirty="0">
                          <a:latin typeface="ＭＳ Ｐゴシック"/>
                        </a:rPr>
                        <a:t>#VALUE!</a:t>
                      </a:r>
                    </a:p>
                  </a:txBody>
                  <a:tcPr marL="0" marR="0" marT="0" marB="0" anchor="ctr"/>
                </a:tc>
                <a:tc>
                  <a:txBody>
                    <a:bodyPr/>
                    <a:lstStyle/>
                    <a:p>
                      <a:pPr algn="l" fontAlgn="ctr"/>
                      <a:r>
                        <a:rPr lang="ja-JP" altLang="en-US" sz="1800" b="0" i="0" u="none" strike="noStrike" dirty="0">
                          <a:latin typeface="ＭＳ Ｐゴシック"/>
                        </a:rPr>
                        <a:t>引数やオペランド</a:t>
                      </a:r>
                      <a:r>
                        <a:rPr lang="en-US" altLang="ja-JP" sz="1800" b="0" i="0" u="none" strike="noStrike" dirty="0">
                          <a:latin typeface="ＭＳ Ｐゴシック"/>
                        </a:rPr>
                        <a:t>(</a:t>
                      </a:r>
                      <a:r>
                        <a:rPr lang="ja-JP" altLang="en-US" sz="1800" b="0" i="0" u="none" strike="noStrike" dirty="0">
                          <a:latin typeface="ＭＳ Ｐゴシック"/>
                        </a:rPr>
                        <a:t>要素</a:t>
                      </a:r>
                      <a:r>
                        <a:rPr lang="en-US" altLang="ja-JP" sz="1800" b="0" i="0" u="none" strike="noStrike" dirty="0">
                          <a:latin typeface="ＭＳ Ｐゴシック"/>
                        </a:rPr>
                        <a:t>) </a:t>
                      </a:r>
                      <a:r>
                        <a:rPr lang="ja-JP" altLang="en-US" sz="1800" b="0" i="0" u="none" strike="noStrike" dirty="0">
                          <a:latin typeface="ＭＳ Ｐゴシック"/>
                        </a:rPr>
                        <a:t>の種類が正しくないときや、数式のオートコレクト機能が数式を訂正できないときに返されます。</a:t>
                      </a:r>
                    </a:p>
                  </a:txBody>
                  <a:tcPr marL="0" marR="0" marT="0" marB="0" anchor="ctr"/>
                </a:tc>
              </a:tr>
            </a:tbl>
          </a:graphicData>
        </a:graphic>
      </p:graphicFrame>
      <p:sp>
        <p:nvSpPr>
          <p:cNvPr id="4" name="日付プレースホルダ 3"/>
          <p:cNvSpPr>
            <a:spLocks noGrp="1"/>
          </p:cNvSpPr>
          <p:nvPr>
            <p:ph type="dt" sz="half" idx="10"/>
          </p:nvPr>
        </p:nvSpPr>
        <p:spPr/>
        <p:txBody>
          <a:bodyPr/>
          <a:lstStyle/>
          <a:p>
            <a:fld id="{3DD4032E-6051-4909-B229-E131D0554D7C}" type="datetime1">
              <a:rPr kumimoji="1" lang="ja-JP" altLang="en-US" smtClean="0"/>
              <a:pPr/>
              <a:t>2010/5/20</a:t>
            </a:fld>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SystemKOMACO</a:t>
            </a:r>
            <a:endParaRPr kumimoji="1" lang="ja-JP" altLang="en-US"/>
          </a:p>
        </p:txBody>
      </p:sp>
      <p:sp>
        <p:nvSpPr>
          <p:cNvPr id="6" name="スライド番号プレースホルダ 5"/>
          <p:cNvSpPr>
            <a:spLocks noGrp="1"/>
          </p:cNvSpPr>
          <p:nvPr>
            <p:ph type="sldNum" sz="quarter" idx="12"/>
          </p:nvPr>
        </p:nvSpPr>
        <p:spPr/>
        <p:txBody>
          <a:bodyPr/>
          <a:lstStyle/>
          <a:p>
            <a:fld id="{E7C0BDDF-823E-4117-AFCC-1FE62EE9C807}" type="slidenum">
              <a:rPr kumimoji="1" lang="ja-JP" altLang="en-US" smtClean="0"/>
              <a:pPr/>
              <a:t>38</a:t>
            </a:fld>
            <a:endParaRPr kumimoji="1" lang="ja-JP" altLang="en-US"/>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1">
            <a:schemeClr val="accent5"/>
          </a:lnRef>
          <a:fillRef idx="3">
            <a:schemeClr val="accent5"/>
          </a:fillRef>
          <a:effectRef idx="2">
            <a:schemeClr val="accent5"/>
          </a:effectRef>
          <a:fontRef idx="minor">
            <a:schemeClr val="lt1"/>
          </a:fontRef>
        </p:style>
        <p:txBody>
          <a:bodyPr/>
          <a:lstStyle/>
          <a:p>
            <a:r>
              <a:rPr kumimoji="1" lang="ja-JP" altLang="en-US" dirty="0" smtClean="0"/>
              <a:t>数式エラー時の対応</a:t>
            </a:r>
            <a:endParaRPr kumimoji="1" lang="ja-JP" altLang="en-US" dirty="0"/>
          </a:p>
        </p:txBody>
      </p:sp>
      <p:graphicFrame>
        <p:nvGraphicFramePr>
          <p:cNvPr id="7" name="コンテンツ プレースホルダ 6"/>
          <p:cNvGraphicFramePr>
            <a:graphicFrameLocks noGrp="1"/>
          </p:cNvGraphicFramePr>
          <p:nvPr>
            <p:ph idx="1"/>
          </p:nvPr>
        </p:nvGraphicFramePr>
        <p:xfrm>
          <a:off x="457200" y="1600200"/>
          <a:ext cx="8229600" cy="4693920"/>
        </p:xfrm>
        <a:graphic>
          <a:graphicData uri="http://schemas.openxmlformats.org/drawingml/2006/table">
            <a:tbl>
              <a:tblPr bandRow="1">
                <a:tableStyleId>{5C22544A-7EE6-4342-B048-85BDC9FD1C3A}</a:tableStyleId>
              </a:tblPr>
              <a:tblGrid>
                <a:gridCol w="8229600"/>
              </a:tblGrid>
              <a:tr h="370840">
                <a:tc>
                  <a:txBody>
                    <a:bodyPr/>
                    <a:lstStyle/>
                    <a:p>
                      <a:r>
                        <a:rPr kumimoji="1" lang="ja-JP" altLang="en-US" sz="1400" b="1" dirty="0" smtClean="0">
                          <a:solidFill>
                            <a:srgbClr xmlns:mc="http://schemas.openxmlformats.org/markup-compatibility/2006" xmlns:a14="http://schemas.microsoft.com/office/drawing/2010/main" val="002060" mc:Ignorable=""/>
                          </a:solidFill>
                        </a:rPr>
                        <a:t>○かっこの確認</a:t>
                      </a:r>
                    </a:p>
                    <a:p>
                      <a:r>
                        <a:rPr kumimoji="1" lang="ja-JP" altLang="en-US" sz="1400" dirty="0" smtClean="0"/>
                        <a:t>すべてのかっこが対になっているかどうかを確認します。数式を作成する場合、入力したかっこは色付きで表示されます。</a:t>
                      </a:r>
                      <a:endParaRPr kumimoji="1" lang="ja-JP" altLang="en-US" sz="1400" dirty="0"/>
                    </a:p>
                  </a:txBody>
                  <a:tcPr/>
                </a:tc>
              </a:tr>
              <a:tr h="370840">
                <a:tc>
                  <a:txBody>
                    <a:bodyPr/>
                    <a:lstStyle/>
                    <a:p>
                      <a:r>
                        <a:rPr kumimoji="1" lang="ja-JP" altLang="en-US" sz="1400" b="1" dirty="0" smtClean="0">
                          <a:solidFill>
                            <a:srgbClr xmlns:mc="http://schemas.openxmlformats.org/markup-compatibility/2006" xmlns:a14="http://schemas.microsoft.com/office/drawing/2010/main" val="002060" mc:Ignorable=""/>
                          </a:solidFill>
                        </a:rPr>
                        <a:t>○セル範囲を指定するコロン</a:t>
                      </a:r>
                      <a:endParaRPr kumimoji="1" lang="ja-JP" altLang="en-US" sz="1400" dirty="0" smtClean="0"/>
                    </a:p>
                    <a:p>
                      <a:r>
                        <a:rPr kumimoji="1" lang="ja-JP" altLang="en-US" sz="1400" dirty="0" smtClean="0"/>
                        <a:t>セル範囲を参照するときは、先頭のセルのセル参照と末尾のセルのセル参照の間にコロン </a:t>
                      </a:r>
                      <a:r>
                        <a:rPr kumimoji="1" lang="en-US" altLang="ja-JP" sz="1400" dirty="0" smtClean="0"/>
                        <a:t>(</a:t>
                      </a:r>
                      <a:r>
                        <a:rPr kumimoji="1" lang="ja-JP" altLang="en-US" sz="1400" dirty="0" smtClean="0"/>
                        <a:t>：</a:t>
                      </a:r>
                      <a:r>
                        <a:rPr kumimoji="1" lang="en-US" altLang="ja-JP" sz="1400" dirty="0" smtClean="0"/>
                        <a:t>) </a:t>
                      </a:r>
                      <a:r>
                        <a:rPr kumimoji="1" lang="ja-JP" altLang="en-US" sz="1400" dirty="0" smtClean="0"/>
                        <a:t>を入力します。</a:t>
                      </a:r>
                      <a:endParaRPr kumimoji="1" lang="ja-JP" altLang="en-US" sz="1400" dirty="0"/>
                    </a:p>
                  </a:txBody>
                  <a:tcPr/>
                </a:tc>
              </a:tr>
              <a:tr h="370840">
                <a:tc>
                  <a:txBody>
                    <a:bodyPr/>
                    <a:lstStyle/>
                    <a:p>
                      <a:r>
                        <a:rPr kumimoji="1" lang="ja-JP" altLang="en-US" sz="1400" b="1" dirty="0" smtClean="0">
                          <a:solidFill>
                            <a:srgbClr xmlns:mc="http://schemas.openxmlformats.org/markup-compatibility/2006" xmlns:a14="http://schemas.microsoft.com/office/drawing/2010/main" val="002060" mc:Ignorable=""/>
                          </a:solidFill>
                        </a:rPr>
                        <a:t>○引数（ひきすう）の入力 </a:t>
                      </a:r>
                    </a:p>
                    <a:p>
                      <a:r>
                        <a:rPr kumimoji="1" lang="ja-JP" altLang="en-US" sz="1400" dirty="0" smtClean="0"/>
                        <a:t>必要な引数をすべて入力したかどうかを確認します。関数によっては、引数を指定する必要がある場合があります。また、不要な引数を入力していないかどうかを確認します。</a:t>
                      </a:r>
                      <a:endParaRPr kumimoji="1" lang="ja-JP" altLang="en-US" sz="1400" dirty="0"/>
                    </a:p>
                  </a:txBody>
                  <a:tcPr/>
                </a:tc>
              </a:tr>
              <a:tr h="370840">
                <a:tc>
                  <a:txBody>
                    <a:bodyPr/>
                    <a:lstStyle/>
                    <a:p>
                      <a:r>
                        <a:rPr kumimoji="1" lang="ja-JP" altLang="en-US" sz="1400" b="1" dirty="0" smtClean="0">
                          <a:solidFill>
                            <a:srgbClr xmlns:mc="http://schemas.openxmlformats.org/markup-compatibility/2006" xmlns:a14="http://schemas.microsoft.com/office/drawing/2010/main" val="002060" mc:Ignorable=""/>
                          </a:solidFill>
                        </a:rPr>
                        <a:t>○関数のネスト（入れ子）</a:t>
                      </a:r>
                    </a:p>
                    <a:p>
                      <a:r>
                        <a:rPr kumimoji="1" lang="ja-JP" altLang="en-US" sz="1400" dirty="0" smtClean="0"/>
                        <a:t>関数内には、</a:t>
                      </a:r>
                      <a:r>
                        <a:rPr kumimoji="1" lang="en-US" altLang="ja-JP" sz="1400" dirty="0" smtClean="0"/>
                        <a:t>7 </a:t>
                      </a:r>
                      <a:r>
                        <a:rPr kumimoji="1" lang="ja-JP" altLang="en-US" sz="1400" dirty="0" smtClean="0"/>
                        <a:t>レベルまで関数をネストして指定できます。</a:t>
                      </a:r>
                      <a:endParaRPr kumimoji="1" lang="ja-JP" altLang="en-US" sz="1400" dirty="0"/>
                    </a:p>
                  </a:txBody>
                  <a:tcPr/>
                </a:tc>
              </a:tr>
              <a:tr h="370840">
                <a:tc>
                  <a:txBody>
                    <a:bodyPr/>
                    <a:lstStyle/>
                    <a:p>
                      <a:r>
                        <a:rPr kumimoji="1" lang="ja-JP" altLang="en-US" sz="1400" b="1" dirty="0" smtClean="0">
                          <a:solidFill>
                            <a:srgbClr xmlns:mc="http://schemas.openxmlformats.org/markup-compatibility/2006" xmlns:a14="http://schemas.microsoft.com/office/drawing/2010/main" val="002060" mc:Ignorable=""/>
                          </a:solidFill>
                        </a:rPr>
                        <a:t>○他のシートやブックの参照 </a:t>
                      </a:r>
                    </a:p>
                    <a:p>
                      <a:r>
                        <a:rPr kumimoji="1" lang="ja-JP" altLang="en-US" sz="1400" dirty="0" smtClean="0"/>
                        <a:t>数式の参照先のワークシートやブックの名前に英数字以外の文字が使用されている場合は、その名前やパスをクォーテーション </a:t>
                      </a:r>
                      <a:r>
                        <a:rPr kumimoji="1" lang="en-US" altLang="ja-JP" sz="1400" dirty="0" smtClean="0"/>
                        <a:t>(') </a:t>
                      </a:r>
                      <a:r>
                        <a:rPr kumimoji="1" lang="ja-JP" altLang="en-US" sz="1400" dirty="0" smtClean="0"/>
                        <a:t>で囲む必要があります。</a:t>
                      </a:r>
                      <a:endParaRPr kumimoji="1" lang="ja-JP" altLang="en-US" sz="1400" dirty="0"/>
                    </a:p>
                  </a:txBody>
                  <a:tcPr/>
                </a:tc>
              </a:tr>
              <a:tr h="370840">
                <a:tc>
                  <a:txBody>
                    <a:bodyPr/>
                    <a:lstStyle/>
                    <a:p>
                      <a:r>
                        <a:rPr kumimoji="1" lang="ja-JP" altLang="en-US" sz="1400" b="1" dirty="0" smtClean="0">
                          <a:solidFill>
                            <a:srgbClr xmlns:mc="http://schemas.openxmlformats.org/markup-compatibility/2006" xmlns:a14="http://schemas.microsoft.com/office/drawing/2010/main" val="002060" mc:Ignorable=""/>
                          </a:solidFill>
                        </a:rPr>
                        <a:t>○他のシートやブックの参照 </a:t>
                      </a:r>
                    </a:p>
                    <a:p>
                      <a:r>
                        <a:rPr kumimoji="1" lang="ja-JP" altLang="en-US" sz="1400" dirty="0" smtClean="0"/>
                        <a:t>数式の参照先のワークシートやブックの名前に英数字以外の文字が使用されている場合は、その名前やパスをクォーテーション </a:t>
                      </a:r>
                      <a:r>
                        <a:rPr kumimoji="1" lang="en-US" altLang="ja-JP" sz="1400" dirty="0" smtClean="0"/>
                        <a:t>(') </a:t>
                      </a:r>
                      <a:r>
                        <a:rPr kumimoji="1" lang="ja-JP" altLang="en-US" sz="1400" dirty="0" smtClean="0"/>
                        <a:t>で囲む必要があります。</a:t>
                      </a:r>
                      <a:endParaRPr kumimoji="1" lang="ja-JP" altLang="en-US" sz="1400" dirty="0"/>
                    </a:p>
                  </a:txBody>
                  <a:tcPr/>
                </a:tc>
              </a:tr>
              <a:tr h="370840">
                <a:tc>
                  <a:txBody>
                    <a:bodyPr/>
                    <a:lstStyle/>
                    <a:p>
                      <a:r>
                        <a:rPr kumimoji="1" lang="ja-JP" altLang="en-US" sz="1400" b="1" dirty="0" smtClean="0">
                          <a:solidFill>
                            <a:srgbClr xmlns:mc="http://schemas.openxmlformats.org/markup-compatibility/2006" xmlns:a14="http://schemas.microsoft.com/office/drawing/2010/main" val="002060" mc:Ignorable=""/>
                          </a:solidFill>
                        </a:rPr>
                        <a:t>○数値の書式 </a:t>
                      </a:r>
                    </a:p>
                    <a:p>
                      <a:r>
                        <a:rPr kumimoji="1" lang="ja-JP" altLang="en-US" sz="1400" dirty="0" smtClean="0"/>
                        <a:t>数式に指定する数値に書式を設定することはできません。たとえば、</a:t>
                      </a:r>
                      <a:r>
                        <a:rPr kumimoji="1" lang="en-US" altLang="ja-JP" sz="1400" dirty="0" smtClean="0"/>
                        <a:t>\1,000 </a:t>
                      </a:r>
                      <a:r>
                        <a:rPr kumimoji="1" lang="ja-JP" altLang="en-US" sz="1400" dirty="0" smtClean="0"/>
                        <a:t>という数値を指定する場合、数式には「</a:t>
                      </a:r>
                      <a:r>
                        <a:rPr kumimoji="1" lang="en-US" altLang="ja-JP" sz="1400" dirty="0" smtClean="0"/>
                        <a:t>1000</a:t>
                      </a:r>
                      <a:r>
                        <a:rPr kumimoji="1" lang="ja-JP" altLang="en-US" sz="1400" dirty="0" smtClean="0"/>
                        <a:t>」と入力します。</a:t>
                      </a:r>
                      <a:endParaRPr kumimoji="1" lang="ja-JP" altLang="en-US" sz="1400" dirty="0"/>
                    </a:p>
                  </a:txBody>
                  <a:tcPr/>
                </a:tc>
              </a:tr>
            </a:tbl>
          </a:graphicData>
        </a:graphic>
      </p:graphicFrame>
      <p:sp>
        <p:nvSpPr>
          <p:cNvPr id="4" name="日付プレースホルダ 3"/>
          <p:cNvSpPr>
            <a:spLocks noGrp="1"/>
          </p:cNvSpPr>
          <p:nvPr>
            <p:ph type="dt" sz="half" idx="10"/>
          </p:nvPr>
        </p:nvSpPr>
        <p:spPr/>
        <p:txBody>
          <a:bodyPr/>
          <a:lstStyle/>
          <a:p>
            <a:fld id="{3DD4032E-6051-4909-B229-E131D0554D7C}" type="datetime1">
              <a:rPr kumimoji="1" lang="ja-JP" altLang="en-US" smtClean="0"/>
              <a:pPr/>
              <a:t>2010/5/20</a:t>
            </a:fld>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SystemKOMACO</a:t>
            </a:r>
            <a:endParaRPr kumimoji="1" lang="ja-JP" altLang="en-US"/>
          </a:p>
        </p:txBody>
      </p:sp>
      <p:sp>
        <p:nvSpPr>
          <p:cNvPr id="6" name="スライド番号プレースホルダ 5"/>
          <p:cNvSpPr>
            <a:spLocks noGrp="1"/>
          </p:cNvSpPr>
          <p:nvPr>
            <p:ph type="sldNum" sz="quarter" idx="12"/>
          </p:nvPr>
        </p:nvSpPr>
        <p:spPr/>
        <p:txBody>
          <a:bodyPr/>
          <a:lstStyle/>
          <a:p>
            <a:fld id="{E7C0BDDF-823E-4117-AFCC-1FE62EE9C807}" type="slidenum">
              <a:rPr kumimoji="1" lang="ja-JP" altLang="en-US" smtClean="0"/>
              <a:pPr/>
              <a:t>39</a:t>
            </a:fld>
            <a:endParaRPr kumimoji="1" lang="ja-JP" altLang="en-US"/>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1">
            <a:schemeClr val="accent5"/>
          </a:lnRef>
          <a:fillRef idx="3">
            <a:schemeClr val="accent5"/>
          </a:fillRef>
          <a:effectRef idx="2">
            <a:schemeClr val="accent5"/>
          </a:effectRef>
          <a:fontRef idx="minor">
            <a:schemeClr val="lt1"/>
          </a:fontRef>
        </p:style>
        <p:txBody>
          <a:bodyPr>
            <a:normAutofit/>
          </a:bodyPr>
          <a:lstStyle/>
          <a:p>
            <a:r>
              <a:rPr kumimoji="1" lang="ja-JP" altLang="en-US" dirty="0" smtClean="0"/>
              <a:t>セル参照での入力</a:t>
            </a:r>
            <a:endParaRPr kumimoji="1" lang="ja-JP" altLang="en-US" dirty="0"/>
          </a:p>
        </p:txBody>
      </p:sp>
      <p:sp>
        <p:nvSpPr>
          <p:cNvPr id="4" name="日付プレースホルダ 3"/>
          <p:cNvSpPr>
            <a:spLocks noGrp="1"/>
          </p:cNvSpPr>
          <p:nvPr>
            <p:ph type="dt" sz="half" idx="10"/>
          </p:nvPr>
        </p:nvSpPr>
        <p:spPr/>
        <p:txBody>
          <a:bodyPr/>
          <a:lstStyle/>
          <a:p>
            <a:fld id="{3DD4032E-6051-4909-B229-E131D0554D7C}" type="datetime1">
              <a:rPr kumimoji="1" lang="ja-JP" altLang="en-US" smtClean="0"/>
              <a:pPr/>
              <a:t>2010/5/20</a:t>
            </a:fld>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SystemKOMACO</a:t>
            </a:r>
            <a:endParaRPr kumimoji="1" lang="ja-JP" altLang="en-US"/>
          </a:p>
        </p:txBody>
      </p:sp>
      <p:sp>
        <p:nvSpPr>
          <p:cNvPr id="6" name="スライド番号プレースホルダ 5"/>
          <p:cNvSpPr>
            <a:spLocks noGrp="1"/>
          </p:cNvSpPr>
          <p:nvPr>
            <p:ph type="sldNum" sz="quarter" idx="12"/>
          </p:nvPr>
        </p:nvSpPr>
        <p:spPr/>
        <p:txBody>
          <a:bodyPr/>
          <a:lstStyle/>
          <a:p>
            <a:fld id="{E7C0BDDF-823E-4117-AFCC-1FE62EE9C807}" type="slidenum">
              <a:rPr kumimoji="1" lang="ja-JP" altLang="en-US" smtClean="0"/>
              <a:pPr/>
              <a:t>4</a:t>
            </a:fld>
            <a:endParaRPr kumimoji="1" lang="ja-JP" altLang="en-US"/>
          </a:p>
        </p:txBody>
      </p:sp>
      <p:sp>
        <p:nvSpPr>
          <p:cNvPr id="9" name="下矢印 8"/>
          <p:cNvSpPr/>
          <p:nvPr/>
        </p:nvSpPr>
        <p:spPr>
          <a:xfrm>
            <a:off x="3888000" y="3524107"/>
            <a:ext cx="1368000" cy="648000"/>
          </a:xfrm>
          <a:prstGeom prst="down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kumimoji="1" lang="en-US" altLang="ja-JP" dirty="0" smtClean="0"/>
              <a:t>Enter</a:t>
            </a:r>
            <a:endParaRPr kumimoji="1" lang="ja-JP" altLang="en-US" dirty="0"/>
          </a:p>
        </p:txBody>
      </p:sp>
      <p:pic>
        <p:nvPicPr>
          <p:cNvPr id="11" name="コンテンツ プレースホルダ 10" descr="DC065.JPG"/>
          <p:cNvPicPr>
            <a:picLocks noGrp="1" noChangeAspect="1"/>
          </p:cNvPicPr>
          <p:nvPr>
            <p:ph idx="1"/>
          </p:nvPr>
        </p:nvPicPr>
        <p:blipFill>
          <a:blip r:embed="rId2" cstate="print"/>
          <a:stretch>
            <a:fillRect/>
          </a:stretch>
        </p:blipFill>
        <p:spPr>
          <a:xfrm>
            <a:off x="3024187" y="1900236"/>
            <a:ext cx="3095625" cy="1314450"/>
          </a:xfrm>
        </p:spPr>
      </p:pic>
      <p:pic>
        <p:nvPicPr>
          <p:cNvPr id="12" name="図 11" descr="DC066.JPG"/>
          <p:cNvPicPr>
            <a:picLocks noChangeAspect="1"/>
          </p:cNvPicPr>
          <p:nvPr/>
        </p:nvPicPr>
        <p:blipFill>
          <a:blip r:embed="rId3" cstate="print"/>
          <a:stretch>
            <a:fillRect/>
          </a:stretch>
        </p:blipFill>
        <p:spPr>
          <a:xfrm>
            <a:off x="3033712" y="4481529"/>
            <a:ext cx="3076575" cy="1304925"/>
          </a:xfrm>
          <a:prstGeom prst="rect">
            <a:avLst/>
          </a:prstGeom>
        </p:spPr>
      </p:pic>
      <p:sp>
        <p:nvSpPr>
          <p:cNvPr id="13" name="線吹き出し 1 (枠付き) 12"/>
          <p:cNvSpPr/>
          <p:nvPr/>
        </p:nvSpPr>
        <p:spPr>
          <a:xfrm>
            <a:off x="714348" y="3500438"/>
            <a:ext cx="2088000" cy="684000"/>
          </a:xfrm>
          <a:prstGeom prst="borderCallout1">
            <a:avLst>
              <a:gd name="adj1" fmla="val 1877"/>
              <a:gd name="adj2" fmla="val 49916"/>
              <a:gd name="adj3" fmla="val -138888"/>
              <a:gd name="adj4" fmla="val 128950"/>
            </a:avLst>
          </a:prstGeom>
          <a:ln w="19050">
            <a:headEnd type="none" w="med" len="med"/>
            <a:tailEnd type="triangle" w="med" len="med"/>
          </a:ln>
        </p:spPr>
        <p:style>
          <a:lnRef idx="1">
            <a:schemeClr val="accent2"/>
          </a:lnRef>
          <a:fillRef idx="3">
            <a:schemeClr val="accent2"/>
          </a:fillRef>
          <a:effectRef idx="2">
            <a:schemeClr val="accent2"/>
          </a:effectRef>
          <a:fontRef idx="minor">
            <a:schemeClr val="lt1"/>
          </a:fontRef>
        </p:style>
        <p:txBody>
          <a:bodyPr rtlCol="0" anchor="ctr"/>
          <a:lstStyle/>
          <a:p>
            <a:pPr algn="ctr"/>
            <a:r>
              <a:rPr kumimoji="1" lang="ja-JP" altLang="en-US" dirty="0" smtClean="0"/>
              <a:t>参照先セルを表示</a:t>
            </a:r>
            <a:endParaRPr kumimoji="1" lang="ja-JP" altLang="en-US" dirty="0"/>
          </a:p>
        </p:txBody>
      </p:sp>
      <p:cxnSp>
        <p:nvCxnSpPr>
          <p:cNvPr id="14" name="直線矢印コネクタ 13"/>
          <p:cNvCxnSpPr/>
          <p:nvPr/>
        </p:nvCxnSpPr>
        <p:spPr>
          <a:xfrm flipV="1">
            <a:off x="2786050" y="2571744"/>
            <a:ext cx="1500198" cy="928695"/>
          </a:xfrm>
          <a:prstGeom prst="straightConnector1">
            <a:avLst/>
          </a:prstGeom>
          <a:ln w="1905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7" name="図 16" descr="DC067.JPG"/>
          <p:cNvPicPr>
            <a:picLocks noChangeAspect="1"/>
          </p:cNvPicPr>
          <p:nvPr/>
        </p:nvPicPr>
        <p:blipFill>
          <a:blip r:embed="rId4" cstate="print"/>
          <a:stretch>
            <a:fillRect/>
          </a:stretch>
        </p:blipFill>
        <p:spPr>
          <a:xfrm>
            <a:off x="5357818" y="4714884"/>
            <a:ext cx="3095625" cy="1314450"/>
          </a:xfrm>
          <a:prstGeom prst="rect">
            <a:avLst/>
          </a:prstGeom>
        </p:spPr>
      </p:pic>
      <p:sp>
        <p:nvSpPr>
          <p:cNvPr id="18" name="線吹き出し 1 (枠付き) 17"/>
          <p:cNvSpPr/>
          <p:nvPr/>
        </p:nvSpPr>
        <p:spPr>
          <a:xfrm>
            <a:off x="6643702" y="3643314"/>
            <a:ext cx="1584000" cy="684000"/>
          </a:xfrm>
          <a:prstGeom prst="borderCallout1">
            <a:avLst>
              <a:gd name="adj1" fmla="val 100453"/>
              <a:gd name="adj2" fmla="val 51083"/>
              <a:gd name="adj3" fmla="val 214903"/>
              <a:gd name="adj4" fmla="val -16504"/>
            </a:avLst>
          </a:prstGeom>
          <a:ln w="19050">
            <a:headEnd type="none" w="med" len="med"/>
            <a:tailEnd type="triangle" w="med" len="med"/>
          </a:ln>
        </p:spPr>
        <p:style>
          <a:lnRef idx="1">
            <a:schemeClr val="accent2"/>
          </a:lnRef>
          <a:fillRef idx="3">
            <a:schemeClr val="accent2"/>
          </a:fillRef>
          <a:effectRef idx="2">
            <a:schemeClr val="accent2"/>
          </a:effectRef>
          <a:fontRef idx="minor">
            <a:schemeClr val="lt1"/>
          </a:fontRef>
        </p:style>
        <p:txBody>
          <a:bodyPr rtlCol="0" anchor="ctr"/>
          <a:lstStyle/>
          <a:p>
            <a:pPr algn="ctr"/>
            <a:r>
              <a:rPr kumimoji="1" lang="ja-JP" altLang="en-US" dirty="0" smtClean="0"/>
              <a:t>参照セルを</a:t>
            </a:r>
            <a:endParaRPr kumimoji="1" lang="en-US" altLang="ja-JP" dirty="0" smtClean="0"/>
          </a:p>
          <a:p>
            <a:pPr algn="ctr"/>
            <a:r>
              <a:rPr kumimoji="1" lang="ja-JP" altLang="en-US" dirty="0" smtClean="0"/>
              <a:t>色分け表示</a:t>
            </a:r>
            <a:endParaRPr kumimoji="1" lang="ja-JP" altLang="en-US" dirty="0"/>
          </a:p>
        </p:txBody>
      </p:sp>
      <p:cxnSp>
        <p:nvCxnSpPr>
          <p:cNvPr id="19" name="直線矢印コネクタ 18"/>
          <p:cNvCxnSpPr>
            <a:stCxn id="18" idx="1"/>
          </p:cNvCxnSpPr>
          <p:nvPr/>
        </p:nvCxnSpPr>
        <p:spPr>
          <a:xfrm rot="16200000" flipH="1">
            <a:off x="7417421" y="4345595"/>
            <a:ext cx="387572" cy="351010"/>
          </a:xfrm>
          <a:prstGeom prst="straightConnector1">
            <a:avLst/>
          </a:prstGeom>
          <a:ln w="1905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1">
            <a:schemeClr val="accent5"/>
          </a:lnRef>
          <a:fillRef idx="3">
            <a:schemeClr val="accent5"/>
          </a:fillRef>
          <a:effectRef idx="2">
            <a:schemeClr val="accent5"/>
          </a:effectRef>
          <a:fontRef idx="minor">
            <a:schemeClr val="lt1"/>
          </a:fontRef>
        </p:style>
        <p:txBody>
          <a:bodyPr/>
          <a:lstStyle/>
          <a:p>
            <a:r>
              <a:rPr kumimoji="1" lang="ja-JP" altLang="en-US" dirty="0" smtClean="0"/>
              <a:t>さまざまなセル参照</a:t>
            </a:r>
            <a:endParaRPr kumimoji="1" lang="ja-JP" altLang="en-US" dirty="0"/>
          </a:p>
        </p:txBody>
      </p:sp>
      <p:graphicFrame>
        <p:nvGraphicFramePr>
          <p:cNvPr id="7" name="コンテンツ プレースホルダ 6"/>
          <p:cNvGraphicFramePr>
            <a:graphicFrameLocks noGrp="1"/>
          </p:cNvGraphicFramePr>
          <p:nvPr>
            <p:ph idx="1"/>
          </p:nvPr>
        </p:nvGraphicFramePr>
        <p:xfrm>
          <a:off x="457200" y="1600200"/>
          <a:ext cx="8229600" cy="370840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r>
                        <a:rPr kumimoji="1" lang="ja-JP" altLang="en-US" dirty="0" smtClean="0"/>
                        <a:t>参照セル（セル範囲）</a:t>
                      </a:r>
                      <a:endParaRPr kumimoji="1" lang="ja-JP" altLang="en-US" dirty="0"/>
                    </a:p>
                  </a:txBody>
                  <a:tcPr anchor="ctr"/>
                </a:tc>
                <a:tc>
                  <a:txBody>
                    <a:bodyPr/>
                    <a:lstStyle/>
                    <a:p>
                      <a:pPr algn="ctr"/>
                      <a:r>
                        <a:rPr kumimoji="1" lang="ja-JP" altLang="en-US" dirty="0" smtClean="0"/>
                        <a:t>入力例</a:t>
                      </a:r>
                      <a:endParaRPr kumimoji="1" lang="ja-JP" altLang="en-US" dirty="0"/>
                    </a:p>
                  </a:txBody>
                  <a:tcPr anchor="ctr"/>
                </a:tc>
              </a:tr>
              <a:tr h="370840">
                <a:tc>
                  <a:txBody>
                    <a:bodyPr/>
                    <a:lstStyle/>
                    <a:p>
                      <a:r>
                        <a:rPr kumimoji="1" lang="ja-JP" altLang="en-US" dirty="0" smtClean="0"/>
                        <a:t>列 </a:t>
                      </a:r>
                      <a:r>
                        <a:rPr kumimoji="1" lang="en-US" altLang="ja-JP" dirty="0" smtClean="0"/>
                        <a:t>A</a:t>
                      </a:r>
                      <a:r>
                        <a:rPr kumimoji="1" lang="ja-JP" altLang="en-US" dirty="0" smtClean="0"/>
                        <a:t>、行 </a:t>
                      </a:r>
                      <a:r>
                        <a:rPr kumimoji="1" lang="en-US" altLang="ja-JP" dirty="0" smtClean="0"/>
                        <a:t>10 </a:t>
                      </a:r>
                      <a:r>
                        <a:rPr kumimoji="1" lang="ja-JP" altLang="en-US" dirty="0" smtClean="0"/>
                        <a:t>のセル</a:t>
                      </a:r>
                      <a:endParaRPr kumimoji="1" lang="ja-JP" altLang="en-US" dirty="0"/>
                    </a:p>
                  </a:txBody>
                  <a:tcPr/>
                </a:tc>
                <a:tc>
                  <a:txBody>
                    <a:bodyPr/>
                    <a:lstStyle/>
                    <a:p>
                      <a:r>
                        <a:rPr kumimoji="1" lang="en-US" altLang="ja-JP" dirty="0" smtClean="0"/>
                        <a:t>A10</a:t>
                      </a:r>
                      <a:endParaRPr kumimoji="1" lang="ja-JP" altLang="en-US" dirty="0"/>
                    </a:p>
                  </a:txBody>
                  <a:tcPr/>
                </a:tc>
              </a:tr>
              <a:tr h="370840">
                <a:tc>
                  <a:txBody>
                    <a:bodyPr/>
                    <a:lstStyle/>
                    <a:p>
                      <a:r>
                        <a:rPr kumimoji="1" lang="ja-JP" altLang="en-US" dirty="0" smtClean="0"/>
                        <a:t>列 </a:t>
                      </a:r>
                      <a:r>
                        <a:rPr kumimoji="1" lang="en-US" altLang="ja-JP" dirty="0" smtClean="0"/>
                        <a:t>A</a:t>
                      </a:r>
                      <a:r>
                        <a:rPr kumimoji="1" lang="ja-JP" altLang="en-US" dirty="0" smtClean="0"/>
                        <a:t>、行 </a:t>
                      </a:r>
                      <a:r>
                        <a:rPr kumimoji="1" lang="en-US" altLang="ja-JP" dirty="0" smtClean="0"/>
                        <a:t>10 〜</a:t>
                      </a:r>
                      <a:r>
                        <a:rPr kumimoji="1" lang="ja-JP" altLang="en-US" dirty="0" smtClean="0"/>
                        <a:t>行 </a:t>
                      </a:r>
                      <a:r>
                        <a:rPr kumimoji="1" lang="en-US" altLang="ja-JP" dirty="0" smtClean="0"/>
                        <a:t>20 </a:t>
                      </a:r>
                      <a:r>
                        <a:rPr kumimoji="1" lang="ja-JP" altLang="en-US" dirty="0" smtClean="0"/>
                        <a:t>のセル範囲</a:t>
                      </a:r>
                      <a:endParaRPr kumimoji="1" lang="ja-JP" altLang="en-US" dirty="0"/>
                    </a:p>
                  </a:txBody>
                  <a:tcPr/>
                </a:tc>
                <a:tc>
                  <a:txBody>
                    <a:bodyPr/>
                    <a:lstStyle/>
                    <a:p>
                      <a:r>
                        <a:rPr kumimoji="1" lang="en-US" altLang="ja-JP" dirty="0" smtClean="0"/>
                        <a:t>A10:A20 </a:t>
                      </a:r>
                      <a:endParaRPr kumimoji="1" lang="ja-JP" altLang="en-US" dirty="0"/>
                    </a:p>
                  </a:txBody>
                  <a:tcPr/>
                </a:tc>
              </a:tr>
              <a:tr h="370840">
                <a:tc>
                  <a:txBody>
                    <a:bodyPr/>
                    <a:lstStyle/>
                    <a:p>
                      <a:r>
                        <a:rPr kumimoji="1" lang="ja-JP" altLang="en-US" dirty="0" smtClean="0"/>
                        <a:t>行 </a:t>
                      </a:r>
                      <a:r>
                        <a:rPr kumimoji="1" lang="en-US" altLang="ja-JP" dirty="0" smtClean="0"/>
                        <a:t>15</a:t>
                      </a:r>
                      <a:r>
                        <a:rPr kumimoji="1" lang="ja-JP" altLang="en-US" dirty="0" smtClean="0"/>
                        <a:t>、列 </a:t>
                      </a:r>
                      <a:r>
                        <a:rPr kumimoji="1" lang="en-US" altLang="ja-JP" dirty="0" smtClean="0"/>
                        <a:t>B 〜</a:t>
                      </a:r>
                      <a:r>
                        <a:rPr kumimoji="1" lang="ja-JP" altLang="en-US" dirty="0" smtClean="0"/>
                        <a:t>列 </a:t>
                      </a:r>
                      <a:r>
                        <a:rPr kumimoji="1" lang="en-US" altLang="ja-JP" dirty="0" smtClean="0"/>
                        <a:t>E </a:t>
                      </a:r>
                      <a:r>
                        <a:rPr kumimoji="1" lang="ja-JP" altLang="en-US" dirty="0" smtClean="0"/>
                        <a:t>のセル範囲</a:t>
                      </a:r>
                      <a:endParaRPr kumimoji="1" lang="ja-JP" altLang="en-US" dirty="0"/>
                    </a:p>
                  </a:txBody>
                  <a:tcPr/>
                </a:tc>
                <a:tc>
                  <a:txBody>
                    <a:bodyPr/>
                    <a:lstStyle/>
                    <a:p>
                      <a:r>
                        <a:rPr kumimoji="1" lang="en-US" altLang="ja-JP" dirty="0" smtClean="0"/>
                        <a:t>B15:E15</a:t>
                      </a:r>
                      <a:endParaRPr kumimoji="1" lang="ja-JP" altLang="en-US" dirty="0"/>
                    </a:p>
                  </a:txBody>
                  <a:tcPr/>
                </a:tc>
              </a:tr>
              <a:tr h="370840">
                <a:tc>
                  <a:txBody>
                    <a:bodyPr/>
                    <a:lstStyle/>
                    <a:p>
                      <a:r>
                        <a:rPr kumimoji="1" lang="ja-JP" altLang="en-US" dirty="0" smtClean="0"/>
                        <a:t>行 </a:t>
                      </a:r>
                      <a:r>
                        <a:rPr kumimoji="1" lang="en-US" altLang="ja-JP" dirty="0" smtClean="0"/>
                        <a:t>5 </a:t>
                      </a:r>
                      <a:r>
                        <a:rPr kumimoji="1" lang="ja-JP" altLang="en-US" dirty="0" smtClean="0"/>
                        <a:t>のすべてのセル</a:t>
                      </a:r>
                      <a:endParaRPr kumimoji="1" lang="ja-JP" altLang="en-US" dirty="0"/>
                    </a:p>
                  </a:txBody>
                  <a:tcPr/>
                </a:tc>
                <a:tc>
                  <a:txBody>
                    <a:bodyPr/>
                    <a:lstStyle/>
                    <a:p>
                      <a:r>
                        <a:rPr kumimoji="1" lang="en-US" altLang="ja-JP" dirty="0" smtClean="0"/>
                        <a:t>5:5</a:t>
                      </a:r>
                      <a:endParaRPr kumimoji="1" lang="ja-JP" altLang="en-US" dirty="0"/>
                    </a:p>
                  </a:txBody>
                  <a:tcPr/>
                </a:tc>
              </a:tr>
              <a:tr h="370840">
                <a:tc>
                  <a:txBody>
                    <a:bodyPr/>
                    <a:lstStyle/>
                    <a:p>
                      <a:r>
                        <a:rPr kumimoji="1" lang="ja-JP" altLang="en-US" dirty="0" smtClean="0"/>
                        <a:t>行 </a:t>
                      </a:r>
                      <a:r>
                        <a:rPr kumimoji="1" lang="en-US" altLang="ja-JP" dirty="0" smtClean="0"/>
                        <a:t>5 〜 10 </a:t>
                      </a:r>
                      <a:r>
                        <a:rPr kumimoji="1" lang="ja-JP" altLang="en-US" dirty="0" smtClean="0"/>
                        <a:t>のすべてのセル</a:t>
                      </a:r>
                      <a:endParaRPr kumimoji="1" lang="ja-JP" altLang="en-US" dirty="0"/>
                    </a:p>
                  </a:txBody>
                  <a:tcPr/>
                </a:tc>
                <a:tc>
                  <a:txBody>
                    <a:bodyPr/>
                    <a:lstStyle/>
                    <a:p>
                      <a:r>
                        <a:rPr kumimoji="1" lang="en-US" altLang="ja-JP" dirty="0" smtClean="0"/>
                        <a:t>5:10</a:t>
                      </a:r>
                      <a:endParaRPr kumimoji="1" lang="ja-JP" altLang="en-US" dirty="0"/>
                    </a:p>
                  </a:txBody>
                  <a:tcPr/>
                </a:tc>
              </a:tr>
              <a:tr h="370840">
                <a:tc>
                  <a:txBody>
                    <a:bodyPr/>
                    <a:lstStyle/>
                    <a:p>
                      <a:r>
                        <a:rPr lang="ja-JP" altLang="en-US" dirty="0" smtClean="0"/>
                        <a:t>列 </a:t>
                      </a:r>
                      <a:r>
                        <a:rPr lang="en-US" altLang="ja-JP" dirty="0" smtClean="0"/>
                        <a:t>H </a:t>
                      </a:r>
                      <a:r>
                        <a:rPr lang="ja-JP" altLang="en-US" dirty="0" smtClean="0"/>
                        <a:t>のすべてのセル</a:t>
                      </a:r>
                      <a:endParaRPr kumimoji="1" lang="ja-JP" altLang="en-US" dirty="0"/>
                    </a:p>
                  </a:txBody>
                  <a:tcPr/>
                </a:tc>
                <a:tc>
                  <a:txBody>
                    <a:bodyPr/>
                    <a:lstStyle/>
                    <a:p>
                      <a:r>
                        <a:rPr lang="en-US" altLang="ja-JP" dirty="0" smtClean="0"/>
                        <a:t>H:H</a:t>
                      </a:r>
                      <a:endParaRPr kumimoji="1" lang="ja-JP" altLang="en-US" dirty="0"/>
                    </a:p>
                  </a:txBody>
                  <a:tcPr/>
                </a:tc>
              </a:tr>
              <a:tr h="370840">
                <a:tc>
                  <a:txBody>
                    <a:bodyPr/>
                    <a:lstStyle/>
                    <a:p>
                      <a:r>
                        <a:rPr lang="ja-JP" altLang="en-US" dirty="0" smtClean="0"/>
                        <a:t>列 </a:t>
                      </a:r>
                      <a:r>
                        <a:rPr lang="en-US" altLang="ja-JP" dirty="0" smtClean="0"/>
                        <a:t>H 〜 J </a:t>
                      </a:r>
                      <a:r>
                        <a:rPr lang="ja-JP" altLang="en-US" dirty="0" smtClean="0"/>
                        <a:t>のすべてのセル</a:t>
                      </a:r>
                      <a:endParaRPr kumimoji="1" lang="ja-JP" altLang="en-US" dirty="0"/>
                    </a:p>
                  </a:txBody>
                  <a:tcPr/>
                </a:tc>
                <a:tc>
                  <a:txBody>
                    <a:bodyPr/>
                    <a:lstStyle/>
                    <a:p>
                      <a:r>
                        <a:rPr lang="en-US" altLang="ja-JP" dirty="0" smtClean="0"/>
                        <a:t>H:J </a:t>
                      </a:r>
                      <a:endParaRPr kumimoji="1" lang="ja-JP" alt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t>列 </a:t>
                      </a:r>
                      <a:r>
                        <a:rPr lang="en-US" altLang="ja-JP" dirty="0" smtClean="0"/>
                        <a:t>A 〜 E</a:t>
                      </a:r>
                      <a:r>
                        <a:rPr lang="ja-JP" altLang="en-US" dirty="0" smtClean="0"/>
                        <a:t>、行 </a:t>
                      </a:r>
                      <a:r>
                        <a:rPr lang="en-US" altLang="ja-JP" dirty="0" smtClean="0"/>
                        <a:t>10 〜 20 </a:t>
                      </a:r>
                      <a:r>
                        <a:rPr lang="ja-JP" altLang="en-US" dirty="0" smtClean="0"/>
                        <a:t>の</a:t>
                      </a:r>
                      <a:r>
                        <a:rPr lang="ja-JP" altLang="en-US" smtClean="0"/>
                        <a:t>セル範囲</a:t>
                      </a:r>
                      <a:endParaRPr kumimoji="1" lang="ja-JP" altLang="en-US" dirty="0"/>
                    </a:p>
                  </a:txBody>
                  <a:tcPr/>
                </a:tc>
                <a:tc>
                  <a:txBody>
                    <a:bodyPr/>
                    <a:lstStyle/>
                    <a:p>
                      <a:r>
                        <a:rPr kumimoji="1" lang="en-US" altLang="ja-JP" smtClean="0"/>
                        <a:t>A10:E20</a:t>
                      </a:r>
                      <a:endParaRPr kumimoji="1" lang="ja-JP" altLang="en-US"/>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Sheet1</a:t>
                      </a:r>
                      <a:r>
                        <a:rPr kumimoji="1" lang="ja-JP" altLang="en-US" dirty="0" smtClean="0"/>
                        <a:t>のセル</a:t>
                      </a:r>
                      <a:r>
                        <a:rPr kumimoji="1" lang="en-US" altLang="ja-JP" dirty="0" smtClean="0"/>
                        <a:t>A1</a:t>
                      </a:r>
                    </a:p>
                  </a:txBody>
                  <a:tcPr/>
                </a:tc>
                <a:tc>
                  <a:txBody>
                    <a:bodyPr/>
                    <a:lstStyle/>
                    <a:p>
                      <a:r>
                        <a:rPr kumimoji="1" lang="en-US" altLang="ja-JP" dirty="0" smtClean="0"/>
                        <a:t>Sheet1!A1</a:t>
                      </a:r>
                      <a:endParaRPr kumimoji="1" lang="ja-JP" altLang="en-US" dirty="0"/>
                    </a:p>
                  </a:txBody>
                  <a:tcPr/>
                </a:tc>
              </a:tr>
            </a:tbl>
          </a:graphicData>
        </a:graphic>
      </p:graphicFrame>
      <p:sp>
        <p:nvSpPr>
          <p:cNvPr id="4" name="日付プレースホルダ 3"/>
          <p:cNvSpPr>
            <a:spLocks noGrp="1"/>
          </p:cNvSpPr>
          <p:nvPr>
            <p:ph type="dt" sz="half" idx="10"/>
          </p:nvPr>
        </p:nvSpPr>
        <p:spPr/>
        <p:txBody>
          <a:bodyPr/>
          <a:lstStyle/>
          <a:p>
            <a:fld id="{3DD4032E-6051-4909-B229-E131D0554D7C}" type="datetime1">
              <a:rPr kumimoji="1" lang="ja-JP" altLang="en-US" smtClean="0"/>
              <a:pPr/>
              <a:t>2010/5/20</a:t>
            </a:fld>
            <a:endParaRPr kumimoji="1" lang="ja-JP" altLang="en-US" dirty="0"/>
          </a:p>
        </p:txBody>
      </p:sp>
      <p:sp>
        <p:nvSpPr>
          <p:cNvPr id="5" name="フッター プレースホルダ 4"/>
          <p:cNvSpPr>
            <a:spLocks noGrp="1"/>
          </p:cNvSpPr>
          <p:nvPr>
            <p:ph type="ftr" sz="quarter" idx="11"/>
          </p:nvPr>
        </p:nvSpPr>
        <p:spPr/>
        <p:txBody>
          <a:bodyPr/>
          <a:lstStyle/>
          <a:p>
            <a:r>
              <a:rPr kumimoji="1" lang="en-US" altLang="ja-JP" smtClean="0"/>
              <a:t>SystemKOMACO</a:t>
            </a:r>
            <a:endParaRPr kumimoji="1" lang="ja-JP" altLang="en-US"/>
          </a:p>
        </p:txBody>
      </p:sp>
      <p:sp>
        <p:nvSpPr>
          <p:cNvPr id="6" name="スライド番号プレースホルダ 5"/>
          <p:cNvSpPr>
            <a:spLocks noGrp="1"/>
          </p:cNvSpPr>
          <p:nvPr>
            <p:ph type="sldNum" sz="quarter" idx="12"/>
          </p:nvPr>
        </p:nvSpPr>
        <p:spPr/>
        <p:txBody>
          <a:bodyPr/>
          <a:lstStyle/>
          <a:p>
            <a:fld id="{E7C0BDDF-823E-4117-AFCC-1FE62EE9C807}" type="slidenum">
              <a:rPr kumimoji="1" lang="ja-JP" altLang="en-US" smtClean="0"/>
              <a:pPr/>
              <a:t>5</a:t>
            </a:fld>
            <a:endParaRPr kumimoji="1" lang="ja-JP" altLang="en-US"/>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1">
            <a:schemeClr val="accent5"/>
          </a:lnRef>
          <a:fillRef idx="3">
            <a:schemeClr val="accent5"/>
          </a:fillRef>
          <a:effectRef idx="2">
            <a:schemeClr val="accent5"/>
          </a:effectRef>
          <a:fontRef idx="minor">
            <a:schemeClr val="lt1"/>
          </a:fontRef>
        </p:style>
        <p:txBody>
          <a:bodyPr>
            <a:normAutofit/>
          </a:bodyPr>
          <a:lstStyle/>
          <a:p>
            <a:r>
              <a:rPr lang="ja-JP" altLang="en-US" dirty="0"/>
              <a:t>相対</a:t>
            </a:r>
            <a:r>
              <a:rPr lang="ja-JP" altLang="en-US" dirty="0" smtClean="0"/>
              <a:t>参照、絶対参照、複合参照</a:t>
            </a:r>
            <a:endParaRPr kumimoji="1" lang="ja-JP" altLang="en-US" dirty="0"/>
          </a:p>
        </p:txBody>
      </p:sp>
      <p:graphicFrame>
        <p:nvGraphicFramePr>
          <p:cNvPr id="7" name="コンテンツ プレースホルダ 6"/>
          <p:cNvGraphicFramePr>
            <a:graphicFrameLocks noGrp="1"/>
          </p:cNvGraphicFramePr>
          <p:nvPr>
            <p:ph idx="1"/>
          </p:nvPr>
        </p:nvGraphicFramePr>
        <p:xfrm>
          <a:off x="457200" y="1600200"/>
          <a:ext cx="8316000" cy="3114040"/>
        </p:xfrm>
        <a:graphic>
          <a:graphicData uri="http://schemas.openxmlformats.org/drawingml/2006/table">
            <a:tbl>
              <a:tblPr firstRow="1" bandRow="1">
                <a:tableStyleId>{5C22544A-7EE6-4342-B048-85BDC9FD1C3A}</a:tableStyleId>
              </a:tblPr>
              <a:tblGrid>
                <a:gridCol w="1620000"/>
                <a:gridCol w="1800000"/>
                <a:gridCol w="4896000"/>
              </a:tblGrid>
              <a:tr h="370840">
                <a:tc>
                  <a:txBody>
                    <a:bodyPr/>
                    <a:lstStyle/>
                    <a:p>
                      <a:r>
                        <a:rPr kumimoji="1" lang="ja-JP" altLang="en-US" dirty="0" smtClean="0"/>
                        <a:t>セル参照</a:t>
                      </a:r>
                      <a:endParaRPr kumimoji="1" lang="ja-JP" altLang="en-US" dirty="0"/>
                    </a:p>
                  </a:txBody>
                  <a:tcPr/>
                </a:tc>
                <a:tc>
                  <a:txBody>
                    <a:bodyPr/>
                    <a:lstStyle/>
                    <a:p>
                      <a:r>
                        <a:rPr kumimoji="1" lang="ja-JP" altLang="en-US" dirty="0" smtClean="0"/>
                        <a:t>表示形式</a:t>
                      </a:r>
                      <a:endParaRPr kumimoji="1" lang="ja-JP" altLang="en-US" dirty="0"/>
                    </a:p>
                  </a:txBody>
                  <a:tcPr/>
                </a:tc>
                <a:tc>
                  <a:txBody>
                    <a:bodyPr/>
                    <a:lstStyle/>
                    <a:p>
                      <a:r>
                        <a:rPr kumimoji="1" lang="ja-JP" altLang="en-US" dirty="0" smtClean="0"/>
                        <a:t>解説</a:t>
                      </a:r>
                      <a:endParaRPr kumimoji="1" lang="ja-JP" altLang="en-US" dirty="0"/>
                    </a:p>
                  </a:txBody>
                  <a:tcPr/>
                </a:tc>
              </a:tr>
              <a:tr h="370840">
                <a:tc>
                  <a:txBody>
                    <a:bodyPr/>
                    <a:lstStyle/>
                    <a:p>
                      <a:r>
                        <a:rPr kumimoji="1" lang="ja-JP" altLang="en-US" dirty="0" smtClean="0"/>
                        <a:t>相対参照</a:t>
                      </a:r>
                      <a:endParaRPr kumimoji="1" lang="ja-JP" altLang="en-US" dirty="0"/>
                    </a:p>
                  </a:txBody>
                  <a:tcPr anchor="ctr"/>
                </a:tc>
                <a:tc>
                  <a:txBody>
                    <a:bodyPr/>
                    <a:lstStyle/>
                    <a:p>
                      <a:r>
                        <a:rPr kumimoji="1" lang="en-US" altLang="ja-JP" dirty="0" smtClean="0"/>
                        <a:t>A1</a:t>
                      </a:r>
                      <a:endParaRPr kumimoji="1" lang="ja-JP" altLang="en-US" dirty="0"/>
                    </a:p>
                  </a:txBody>
                  <a:tcPr anchor="ctr"/>
                </a:tc>
                <a:tc>
                  <a:txBody>
                    <a:bodyPr/>
                    <a:lstStyle/>
                    <a:p>
                      <a:r>
                        <a:rPr kumimoji="1" lang="ja-JP" altLang="en-US" dirty="0" smtClean="0"/>
                        <a:t>数式を他の行や列にコピー（オートフィルも）すると、参照が自動的に調整される。</a:t>
                      </a:r>
                      <a:endParaRPr kumimoji="1" lang="ja-JP" altLang="en-US" dirty="0"/>
                    </a:p>
                  </a:txBody>
                  <a:tcPr/>
                </a:tc>
              </a:tr>
              <a:tr h="370840">
                <a:tc>
                  <a:txBody>
                    <a:bodyPr/>
                    <a:lstStyle/>
                    <a:p>
                      <a:r>
                        <a:rPr kumimoji="1" lang="ja-JP" altLang="en-US" dirty="0" smtClean="0"/>
                        <a:t>絶対参照</a:t>
                      </a:r>
                      <a:endParaRPr kumimoji="1" lang="ja-JP" altLang="en-US" dirty="0"/>
                    </a:p>
                  </a:txBody>
                  <a:tcPr anchor="ctr"/>
                </a:tc>
                <a:tc>
                  <a:txBody>
                    <a:bodyPr/>
                    <a:lstStyle/>
                    <a:p>
                      <a:r>
                        <a:rPr kumimoji="1" lang="en-US" altLang="ja-JP" dirty="0" smtClean="0"/>
                        <a:t>$A$1</a:t>
                      </a:r>
                      <a:endParaRPr kumimoji="1" lang="ja-JP" altLang="en-US" dirty="0"/>
                    </a:p>
                  </a:txBody>
                  <a:tcPr anchor="ctr"/>
                </a:tc>
                <a:tc>
                  <a:txBody>
                    <a:bodyPr/>
                    <a:lstStyle/>
                    <a:p>
                      <a:r>
                        <a:rPr kumimoji="1" lang="ja-JP" altLang="en-US" dirty="0" smtClean="0"/>
                        <a:t>特定の位置にあるセルが必ず参照される。数式を他の行や列にコピー（オートフィルも）しても参照先は変わらない。</a:t>
                      </a:r>
                      <a:endParaRPr kumimoji="1" lang="ja-JP" altLang="en-US" dirty="0"/>
                    </a:p>
                  </a:txBody>
                  <a:tcPr/>
                </a:tc>
              </a:tr>
              <a:tr h="370840">
                <a:tc>
                  <a:txBody>
                    <a:bodyPr/>
                    <a:lstStyle/>
                    <a:p>
                      <a:r>
                        <a:rPr kumimoji="1" lang="ja-JP" altLang="en-US" dirty="0" smtClean="0"/>
                        <a:t>複合参照</a:t>
                      </a:r>
                      <a:endParaRPr kumimoji="1" lang="ja-JP" altLang="en-US" dirty="0"/>
                    </a:p>
                  </a:txBody>
                  <a:tcPr anchor="ctr"/>
                </a:tc>
                <a:tc>
                  <a:txBody>
                    <a:bodyPr/>
                    <a:lstStyle/>
                    <a:p>
                      <a:r>
                        <a:rPr kumimoji="1" lang="en-US" altLang="ja-JP" dirty="0" smtClean="0"/>
                        <a:t>$A1</a:t>
                      </a:r>
                      <a:r>
                        <a:rPr kumimoji="1" lang="ja-JP" altLang="en-US" dirty="0" smtClean="0"/>
                        <a:t>または</a:t>
                      </a:r>
                      <a:r>
                        <a:rPr kumimoji="1" lang="en-US" altLang="ja-JP" dirty="0" smtClean="0"/>
                        <a:t>A$1</a:t>
                      </a:r>
                    </a:p>
                  </a:txBody>
                  <a:tcPr anchor="ctr"/>
                </a:tc>
                <a:tc>
                  <a:txBody>
                    <a:bodyPr/>
                    <a:lstStyle/>
                    <a:p>
                      <a:r>
                        <a:rPr kumimoji="1" lang="ja-JP" altLang="en-US" dirty="0" smtClean="0"/>
                        <a:t>行または列のどちらかが絶対参照である形式。</a:t>
                      </a:r>
                      <a:endParaRPr kumimoji="1" lang="en-US" altLang="ja-JP" dirty="0" smtClean="0"/>
                    </a:p>
                    <a:p>
                      <a:r>
                        <a:rPr kumimoji="1" lang="ja-JP" altLang="en-US" dirty="0" smtClean="0"/>
                        <a:t>列を絶対参照</a:t>
                      </a:r>
                      <a:r>
                        <a:rPr kumimoji="1" lang="en-US" altLang="ja-JP" dirty="0" smtClean="0"/>
                        <a:t>($B1)</a:t>
                      </a:r>
                      <a:r>
                        <a:rPr kumimoji="1" lang="ja-JP" altLang="en-US" dirty="0" smtClean="0"/>
                        <a:t>の場合、列方向</a:t>
                      </a:r>
                      <a:r>
                        <a:rPr kumimoji="1" lang="en-US" altLang="ja-JP" dirty="0" smtClean="0"/>
                        <a:t>(C1,D1,</a:t>
                      </a:r>
                      <a:r>
                        <a:rPr kumimoji="1" lang="ja-JP" altLang="en-US" dirty="0" smtClean="0"/>
                        <a:t>・・・</a:t>
                      </a:r>
                      <a:r>
                        <a:rPr kumimoji="1" lang="en-US" altLang="ja-JP" dirty="0" smtClean="0"/>
                        <a:t>)</a:t>
                      </a:r>
                      <a:r>
                        <a:rPr kumimoji="1" lang="ja-JP" altLang="en-US" dirty="0" smtClean="0"/>
                        <a:t>へのコピーは、</a:t>
                      </a:r>
                      <a:r>
                        <a:rPr kumimoji="1" lang="en-US" altLang="ja-JP" dirty="0" smtClean="0"/>
                        <a:t>$B1</a:t>
                      </a:r>
                      <a:r>
                        <a:rPr kumimoji="1" lang="ja-JP" altLang="en-US" dirty="0" smtClean="0"/>
                        <a:t>のままである。行方向へのコピーは、</a:t>
                      </a:r>
                      <a:r>
                        <a:rPr kumimoji="1" lang="en-US" altLang="ja-JP" dirty="0" smtClean="0"/>
                        <a:t>$B2,$B3</a:t>
                      </a:r>
                      <a:r>
                        <a:rPr kumimoji="1" lang="ja-JP" altLang="en-US" dirty="0" smtClean="0"/>
                        <a:t>・・・となる。</a:t>
                      </a:r>
                      <a:endParaRPr kumimoji="1" lang="ja-JP" altLang="en-US" dirty="0"/>
                    </a:p>
                  </a:txBody>
                  <a:tcPr/>
                </a:tc>
              </a:tr>
            </a:tbl>
          </a:graphicData>
        </a:graphic>
      </p:graphicFrame>
      <p:sp>
        <p:nvSpPr>
          <p:cNvPr id="4" name="日付プレースホルダ 3"/>
          <p:cNvSpPr>
            <a:spLocks noGrp="1"/>
          </p:cNvSpPr>
          <p:nvPr>
            <p:ph type="dt" sz="half" idx="10"/>
          </p:nvPr>
        </p:nvSpPr>
        <p:spPr/>
        <p:txBody>
          <a:bodyPr/>
          <a:lstStyle/>
          <a:p>
            <a:fld id="{3DD4032E-6051-4909-B229-E131D0554D7C}" type="datetime1">
              <a:rPr kumimoji="1" lang="ja-JP" altLang="en-US" smtClean="0"/>
              <a:pPr/>
              <a:t>2010/5/20</a:t>
            </a:fld>
            <a:endParaRPr kumimoji="1" lang="ja-JP" altLang="en-US" dirty="0"/>
          </a:p>
        </p:txBody>
      </p:sp>
      <p:sp>
        <p:nvSpPr>
          <p:cNvPr id="5" name="フッター プレースホルダ 4"/>
          <p:cNvSpPr>
            <a:spLocks noGrp="1"/>
          </p:cNvSpPr>
          <p:nvPr>
            <p:ph type="ftr" sz="quarter" idx="11"/>
          </p:nvPr>
        </p:nvSpPr>
        <p:spPr/>
        <p:txBody>
          <a:bodyPr/>
          <a:lstStyle/>
          <a:p>
            <a:r>
              <a:rPr kumimoji="1" lang="en-US" altLang="ja-JP" smtClean="0"/>
              <a:t>SystemKOMACO</a:t>
            </a:r>
            <a:endParaRPr kumimoji="1" lang="ja-JP" altLang="en-US"/>
          </a:p>
        </p:txBody>
      </p:sp>
      <p:sp>
        <p:nvSpPr>
          <p:cNvPr id="6" name="スライド番号プレースホルダ 5"/>
          <p:cNvSpPr>
            <a:spLocks noGrp="1"/>
          </p:cNvSpPr>
          <p:nvPr>
            <p:ph type="sldNum" sz="quarter" idx="12"/>
          </p:nvPr>
        </p:nvSpPr>
        <p:spPr/>
        <p:txBody>
          <a:bodyPr/>
          <a:lstStyle/>
          <a:p>
            <a:fld id="{E7C0BDDF-823E-4117-AFCC-1FE62EE9C807}" type="slidenum">
              <a:rPr kumimoji="1" lang="ja-JP" altLang="en-US" smtClean="0"/>
              <a:pPr/>
              <a:t>6</a:t>
            </a:fld>
            <a:endParaRPr kumimoji="1" lang="ja-JP" altLang="en-US"/>
          </a:p>
        </p:txBody>
      </p:sp>
      <p:sp>
        <p:nvSpPr>
          <p:cNvPr id="8" name="テキスト ボックス 7"/>
          <p:cNvSpPr txBox="1"/>
          <p:nvPr/>
        </p:nvSpPr>
        <p:spPr>
          <a:xfrm>
            <a:off x="457200" y="4857760"/>
            <a:ext cx="8229600" cy="36933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ja-JP" altLang="en-US" dirty="0" smtClean="0"/>
              <a:t>セル参照を相対参照、絶対参照、複合参照に切り替えるには、　　　キーを使う。</a:t>
            </a:r>
            <a:endParaRPr lang="en-US" altLang="ja-JP" dirty="0" smtClean="0"/>
          </a:p>
        </p:txBody>
      </p:sp>
      <p:pic>
        <p:nvPicPr>
          <p:cNvPr id="2050" name="Picture 2" descr="f04"/>
          <p:cNvPicPr>
            <a:picLocks noChangeAspect="1" noChangeArrowheads="1"/>
          </p:cNvPicPr>
          <p:nvPr/>
        </p:nvPicPr>
        <p:blipFill>
          <a:blip r:embed="rId2" cstate="print"/>
          <a:srcRect/>
          <a:stretch>
            <a:fillRect/>
          </a:stretch>
        </p:blipFill>
        <p:spPr bwMode="auto">
          <a:xfrm>
            <a:off x="6572264" y="4883018"/>
            <a:ext cx="304800" cy="304800"/>
          </a:xfrm>
          <a:prstGeom prst="rect">
            <a:avLst/>
          </a:prstGeom>
          <a:noFill/>
          <a:ln w="9525">
            <a:noFill/>
            <a:miter lim="800000"/>
            <a:headEnd/>
            <a:tailEnd/>
          </a:ln>
        </p:spPr>
      </p:pic>
      <p:sp>
        <p:nvSpPr>
          <p:cNvPr id="10" name="テキスト ボックス 9"/>
          <p:cNvSpPr txBox="1"/>
          <p:nvPr/>
        </p:nvSpPr>
        <p:spPr>
          <a:xfrm>
            <a:off x="457200" y="5429264"/>
            <a:ext cx="8229600"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buClr>
                <a:schemeClr val="accent1"/>
              </a:buClr>
              <a:buFont typeface="Wingdings" pitchFamily="2" charset="2"/>
              <a:buChar char="l"/>
            </a:pPr>
            <a:r>
              <a:rPr lang="ja-JP" altLang="en-US" dirty="0" smtClean="0"/>
              <a:t>練習　ドキュメントの「セル参照練習</a:t>
            </a:r>
            <a:r>
              <a:rPr lang="en-US" altLang="ja-JP" dirty="0" smtClean="0"/>
              <a:t>.xls</a:t>
            </a:r>
            <a:r>
              <a:rPr lang="ja-JP" altLang="en-US" dirty="0" smtClean="0"/>
              <a:t>」を開き、設問に答えてください</a:t>
            </a:r>
            <a:r>
              <a:rPr lang="ja-JP" altLang="en-US" dirty="0" smtClean="0"/>
              <a:t>。</a:t>
            </a:r>
            <a:endParaRPr lang="en-US" altLang="ja-JP" dirty="0" smtClean="0"/>
          </a:p>
          <a:p>
            <a:pPr>
              <a:buClr>
                <a:schemeClr val="accent1"/>
              </a:buClr>
              <a:buFont typeface="Wingdings" pitchFamily="2" charset="2"/>
              <a:buChar char="l"/>
            </a:pPr>
            <a:r>
              <a:rPr kumimoji="1" lang="ja-JP" altLang="en-US" dirty="0" smtClean="0"/>
              <a:t>先に開いているブックはそのままでかまいません。</a:t>
            </a:r>
            <a:endParaRPr kumimoji="1" lang="ja-JP" alt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1">
            <a:schemeClr val="accent5"/>
          </a:lnRef>
          <a:fillRef idx="3">
            <a:schemeClr val="accent5"/>
          </a:fillRef>
          <a:effectRef idx="2">
            <a:schemeClr val="accent5"/>
          </a:effectRef>
          <a:fontRef idx="minor">
            <a:schemeClr val="lt1"/>
          </a:fontRef>
        </p:style>
        <p:txBody>
          <a:bodyPr/>
          <a:lstStyle/>
          <a:p>
            <a:r>
              <a:rPr kumimoji="1" lang="ja-JP" altLang="en-US" dirty="0" smtClean="0"/>
              <a:t>数式をセルに入力</a:t>
            </a:r>
            <a:endParaRPr kumimoji="1" lang="ja-JP" altLang="en-US" dirty="0"/>
          </a:p>
        </p:txBody>
      </p:sp>
      <p:pic>
        <p:nvPicPr>
          <p:cNvPr id="7" name="コンテンツ プレースホルダ 6" descr="DC058.JPG"/>
          <p:cNvPicPr>
            <a:picLocks noGrp="1" noChangeAspect="1"/>
          </p:cNvPicPr>
          <p:nvPr>
            <p:ph idx="1"/>
          </p:nvPr>
        </p:nvPicPr>
        <p:blipFill>
          <a:blip r:embed="rId2" cstate="print"/>
          <a:stretch>
            <a:fillRect/>
          </a:stretch>
        </p:blipFill>
        <p:spPr>
          <a:xfrm>
            <a:off x="3286116" y="2571744"/>
            <a:ext cx="2571750" cy="866775"/>
          </a:xfrm>
        </p:spPr>
      </p:pic>
      <p:sp>
        <p:nvSpPr>
          <p:cNvPr id="4" name="日付プレースホルダ 3"/>
          <p:cNvSpPr>
            <a:spLocks noGrp="1"/>
          </p:cNvSpPr>
          <p:nvPr>
            <p:ph type="dt" sz="half" idx="10"/>
          </p:nvPr>
        </p:nvSpPr>
        <p:spPr/>
        <p:txBody>
          <a:bodyPr/>
          <a:lstStyle/>
          <a:p>
            <a:fld id="{3DD4032E-6051-4909-B229-E131D0554D7C}" type="datetime1">
              <a:rPr kumimoji="1" lang="ja-JP" altLang="en-US" smtClean="0"/>
              <a:pPr/>
              <a:t>2010/5/20</a:t>
            </a:fld>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SystemKOMACO</a:t>
            </a:r>
            <a:endParaRPr kumimoji="1" lang="ja-JP" altLang="en-US"/>
          </a:p>
        </p:txBody>
      </p:sp>
      <p:sp>
        <p:nvSpPr>
          <p:cNvPr id="6" name="スライド番号プレースホルダ 5"/>
          <p:cNvSpPr>
            <a:spLocks noGrp="1"/>
          </p:cNvSpPr>
          <p:nvPr>
            <p:ph type="sldNum" sz="quarter" idx="12"/>
          </p:nvPr>
        </p:nvSpPr>
        <p:spPr/>
        <p:txBody>
          <a:bodyPr/>
          <a:lstStyle/>
          <a:p>
            <a:fld id="{E7C0BDDF-823E-4117-AFCC-1FE62EE9C807}" type="slidenum">
              <a:rPr kumimoji="1" lang="ja-JP" altLang="en-US" smtClean="0"/>
              <a:pPr/>
              <a:t>7</a:t>
            </a:fld>
            <a:endParaRPr kumimoji="1" lang="ja-JP" altLang="en-US"/>
          </a:p>
        </p:txBody>
      </p:sp>
      <p:sp>
        <p:nvSpPr>
          <p:cNvPr id="8" name="テキスト ボックス 7"/>
          <p:cNvSpPr txBox="1"/>
          <p:nvPr/>
        </p:nvSpPr>
        <p:spPr>
          <a:xfrm>
            <a:off x="486000" y="1643050"/>
            <a:ext cx="8172000" cy="646331"/>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kumimoji="1" lang="ja-JP" altLang="en-US" dirty="0" smtClean="0"/>
              <a:t>セルを選択し、直接数式を入力します。入力した数式は、</a:t>
            </a:r>
            <a:r>
              <a:rPr kumimoji="1" lang="en-US" altLang="ja-JP" dirty="0" smtClean="0"/>
              <a:t>[</a:t>
            </a:r>
            <a:r>
              <a:rPr kumimoji="1" lang="ja-JP" altLang="en-US" dirty="0" smtClean="0"/>
              <a:t>数式バー</a:t>
            </a:r>
            <a:r>
              <a:rPr kumimoji="1" lang="en-US" altLang="ja-JP" dirty="0" smtClean="0"/>
              <a:t>]</a:t>
            </a:r>
            <a:r>
              <a:rPr kumimoji="1" lang="ja-JP" altLang="en-US" dirty="0" smtClean="0"/>
              <a:t>にも表示されます。</a:t>
            </a:r>
            <a:endParaRPr kumimoji="1" lang="ja-JP" altLang="en-US" dirty="0"/>
          </a:p>
        </p:txBody>
      </p:sp>
      <p:sp>
        <p:nvSpPr>
          <p:cNvPr id="10" name="線吹き出し 1 (枠付き) 9"/>
          <p:cNvSpPr/>
          <p:nvPr/>
        </p:nvSpPr>
        <p:spPr>
          <a:xfrm>
            <a:off x="6286512" y="3143248"/>
            <a:ext cx="1476000" cy="396000"/>
          </a:xfrm>
          <a:prstGeom prst="borderCallout1">
            <a:avLst>
              <a:gd name="adj1" fmla="val 1877"/>
              <a:gd name="adj2" fmla="val 49916"/>
              <a:gd name="adj3" fmla="val -98009"/>
              <a:gd name="adj4" fmla="val -32348"/>
            </a:avLst>
          </a:prstGeom>
          <a:ln w="19050">
            <a:headEnd type="none" w="med" len="med"/>
            <a:tailEnd type="triangle" w="med" len="med"/>
          </a:ln>
        </p:spPr>
        <p:style>
          <a:lnRef idx="1">
            <a:schemeClr val="accent2"/>
          </a:lnRef>
          <a:fillRef idx="3">
            <a:schemeClr val="accent2"/>
          </a:fillRef>
          <a:effectRef idx="2">
            <a:schemeClr val="accent2"/>
          </a:effectRef>
          <a:fontRef idx="minor">
            <a:schemeClr val="lt1"/>
          </a:fontRef>
        </p:style>
        <p:txBody>
          <a:bodyPr rtlCol="0" anchor="ctr"/>
          <a:lstStyle/>
          <a:p>
            <a:pPr algn="ctr"/>
            <a:r>
              <a:rPr lang="ja-JP" altLang="en-US" dirty="0"/>
              <a:t>数式バー</a:t>
            </a:r>
            <a:endParaRPr kumimoji="1" lang="ja-JP" altLang="en-US" dirty="0"/>
          </a:p>
        </p:txBody>
      </p:sp>
      <p:pic>
        <p:nvPicPr>
          <p:cNvPr id="11" name="図 10" descr="DC059.JPG"/>
          <p:cNvPicPr>
            <a:picLocks noChangeAspect="1"/>
          </p:cNvPicPr>
          <p:nvPr/>
        </p:nvPicPr>
        <p:blipFill>
          <a:blip r:embed="rId3" cstate="print"/>
          <a:stretch>
            <a:fillRect/>
          </a:stretch>
        </p:blipFill>
        <p:spPr>
          <a:xfrm>
            <a:off x="3357554" y="4357694"/>
            <a:ext cx="2590800" cy="866775"/>
          </a:xfrm>
          <a:prstGeom prst="rect">
            <a:avLst/>
          </a:prstGeom>
        </p:spPr>
      </p:pic>
      <p:sp>
        <p:nvSpPr>
          <p:cNvPr id="12" name="下矢印 11"/>
          <p:cNvSpPr/>
          <p:nvPr/>
        </p:nvSpPr>
        <p:spPr>
          <a:xfrm>
            <a:off x="3929058" y="3571876"/>
            <a:ext cx="1368000" cy="648000"/>
          </a:xfrm>
          <a:prstGeom prst="down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kumimoji="1" lang="en-US" altLang="ja-JP" dirty="0" smtClean="0"/>
              <a:t>Enter</a:t>
            </a:r>
            <a:endParaRPr kumimoji="1" lang="ja-JP" altLang="en-US" dirty="0"/>
          </a:p>
        </p:txBody>
      </p:sp>
      <p:cxnSp>
        <p:nvCxnSpPr>
          <p:cNvPr id="14" name="直線矢印コネクタ 13"/>
          <p:cNvCxnSpPr>
            <a:stCxn id="10" idx="1"/>
          </p:cNvCxnSpPr>
          <p:nvPr/>
        </p:nvCxnSpPr>
        <p:spPr>
          <a:xfrm rot="5400000">
            <a:off x="5996256" y="3400876"/>
            <a:ext cx="889884" cy="1166628"/>
          </a:xfrm>
          <a:prstGeom prst="straightConnector1">
            <a:avLst/>
          </a:prstGeom>
          <a:ln w="19050">
            <a:tailEnd type="triangle"/>
          </a:ln>
        </p:spPr>
        <p:style>
          <a:lnRef idx="2">
            <a:schemeClr val="accent2"/>
          </a:lnRef>
          <a:fillRef idx="0">
            <a:schemeClr val="accent2"/>
          </a:fillRef>
          <a:effectRef idx="1">
            <a:schemeClr val="accent2"/>
          </a:effectRef>
          <a:fontRef idx="minor">
            <a:schemeClr val="tx1"/>
          </a:fontRef>
        </p:style>
      </p:cxnSp>
      <p:sp>
        <p:nvSpPr>
          <p:cNvPr id="15" name="線吹き出し 1 (枠付き) 14"/>
          <p:cNvSpPr/>
          <p:nvPr/>
        </p:nvSpPr>
        <p:spPr>
          <a:xfrm>
            <a:off x="1142976" y="3571876"/>
            <a:ext cx="1476000" cy="396000"/>
          </a:xfrm>
          <a:prstGeom prst="borderCallout1">
            <a:avLst>
              <a:gd name="adj1" fmla="val 1877"/>
              <a:gd name="adj2" fmla="val 49916"/>
              <a:gd name="adj3" fmla="val -230957"/>
              <a:gd name="adj4" fmla="val 156009"/>
            </a:avLst>
          </a:prstGeom>
          <a:ln w="19050">
            <a:headEnd type="none" w="med" len="med"/>
            <a:tailEnd type="triangle" w="med" len="med"/>
          </a:ln>
        </p:spPr>
        <p:style>
          <a:lnRef idx="1">
            <a:schemeClr val="accent2"/>
          </a:lnRef>
          <a:fillRef idx="3">
            <a:schemeClr val="accent2"/>
          </a:fillRef>
          <a:effectRef idx="2">
            <a:schemeClr val="accent2"/>
          </a:effectRef>
          <a:fontRef idx="minor">
            <a:schemeClr val="lt1"/>
          </a:fontRef>
        </p:style>
        <p:txBody>
          <a:bodyPr rtlCol="0" anchor="ctr"/>
          <a:lstStyle/>
          <a:p>
            <a:pPr algn="ctr"/>
            <a:r>
              <a:rPr lang="ja-JP" altLang="en-US" dirty="0" smtClean="0"/>
              <a:t>名前ボックス</a:t>
            </a:r>
            <a:endParaRPr kumimoji="1" lang="ja-JP" altLang="en-US" dirty="0"/>
          </a:p>
        </p:txBody>
      </p:sp>
      <p:cxnSp>
        <p:nvCxnSpPr>
          <p:cNvPr id="16" name="直線矢印コネクタ 15"/>
          <p:cNvCxnSpPr>
            <a:stCxn id="15" idx="1"/>
          </p:cNvCxnSpPr>
          <p:nvPr/>
        </p:nvCxnSpPr>
        <p:spPr>
          <a:xfrm rot="16200000" flipH="1">
            <a:off x="2583546" y="3265306"/>
            <a:ext cx="428628" cy="1833768"/>
          </a:xfrm>
          <a:prstGeom prst="straightConnector1">
            <a:avLst/>
          </a:prstGeom>
          <a:ln w="19050">
            <a:tailEnd type="triangle"/>
          </a:ln>
        </p:spPr>
        <p:style>
          <a:lnRef idx="2">
            <a:schemeClr val="accent2"/>
          </a:lnRef>
          <a:fillRef idx="0">
            <a:schemeClr val="accent2"/>
          </a:fillRef>
          <a:effectRef idx="1">
            <a:schemeClr val="accent2"/>
          </a:effectRef>
          <a:fontRef idx="minor">
            <a:schemeClr val="tx1"/>
          </a:fontRef>
        </p:style>
      </p:cxnSp>
      <p:sp>
        <p:nvSpPr>
          <p:cNvPr id="20" name="テキスト ボックス 19"/>
          <p:cNvSpPr txBox="1"/>
          <p:nvPr/>
        </p:nvSpPr>
        <p:spPr>
          <a:xfrm>
            <a:off x="457200" y="5354437"/>
            <a:ext cx="8229600" cy="646331"/>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ja-JP" altLang="en-US" dirty="0" smtClean="0"/>
              <a:t>数式入力時に</a:t>
            </a:r>
            <a:r>
              <a:rPr lang="en-US" altLang="ja-JP" dirty="0" smtClean="0"/>
              <a:t>[</a:t>
            </a:r>
            <a:r>
              <a:rPr lang="ja-JP" altLang="en-US" dirty="0" smtClean="0"/>
              <a:t>名前ボックス</a:t>
            </a:r>
            <a:r>
              <a:rPr lang="en-US" altLang="ja-JP" dirty="0" smtClean="0"/>
              <a:t>]</a:t>
            </a:r>
            <a:r>
              <a:rPr lang="ja-JP" altLang="en-US" dirty="0" smtClean="0"/>
              <a:t>には、最近使用した関数が表示されます。</a:t>
            </a:r>
            <a:endParaRPr lang="en-US" altLang="ja-JP" dirty="0" smtClean="0"/>
          </a:p>
          <a:p>
            <a:r>
              <a:rPr lang="ja-JP" altLang="en-US" dirty="0" smtClean="0"/>
              <a:t>入力後</a:t>
            </a:r>
            <a:r>
              <a:rPr lang="en-US" altLang="ja-JP" dirty="0" smtClean="0"/>
              <a:t>Enter</a:t>
            </a:r>
            <a:r>
              <a:rPr lang="ja-JP" altLang="en-US" dirty="0" smtClean="0"/>
              <a:t>キーを押せば、</a:t>
            </a:r>
            <a:r>
              <a:rPr lang="en-US" altLang="ja-JP" dirty="0" smtClean="0"/>
              <a:t>[</a:t>
            </a:r>
            <a:r>
              <a:rPr lang="ja-JP" altLang="en-US" dirty="0" smtClean="0"/>
              <a:t>名前ボックス</a:t>
            </a:r>
            <a:r>
              <a:rPr lang="en-US" altLang="ja-JP" dirty="0" smtClean="0"/>
              <a:t>]</a:t>
            </a:r>
            <a:r>
              <a:rPr lang="ja-JP" altLang="en-US" dirty="0" smtClean="0"/>
              <a:t>にはセル番地（アドレス）が表示されます。</a:t>
            </a:r>
            <a:endParaRPr kumimoji="1" lang="ja-JP" altLang="en-US" dirty="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1">
            <a:schemeClr val="accent5"/>
          </a:lnRef>
          <a:fillRef idx="3">
            <a:schemeClr val="accent5"/>
          </a:fillRef>
          <a:effectRef idx="2">
            <a:schemeClr val="accent5"/>
          </a:effectRef>
          <a:fontRef idx="minor">
            <a:schemeClr val="lt1"/>
          </a:fontRef>
        </p:style>
        <p:txBody>
          <a:bodyPr>
            <a:normAutofit/>
          </a:bodyPr>
          <a:lstStyle/>
          <a:p>
            <a:r>
              <a:rPr kumimoji="1" lang="ja-JP" altLang="en-US" dirty="0" smtClean="0"/>
              <a:t>名前ボックスを利用した入力</a:t>
            </a:r>
            <a:endParaRPr kumimoji="1" lang="ja-JP" altLang="en-US" dirty="0"/>
          </a:p>
        </p:txBody>
      </p:sp>
      <p:pic>
        <p:nvPicPr>
          <p:cNvPr id="7" name="コンテンツ プレースホルダ 6" descr="DC060.JPG"/>
          <p:cNvPicPr>
            <a:picLocks noGrp="1" noChangeAspect="1"/>
          </p:cNvPicPr>
          <p:nvPr>
            <p:ph idx="1"/>
          </p:nvPr>
        </p:nvPicPr>
        <p:blipFill>
          <a:blip r:embed="rId2" cstate="print"/>
          <a:stretch>
            <a:fillRect/>
          </a:stretch>
        </p:blipFill>
        <p:spPr>
          <a:xfrm>
            <a:off x="629462" y="1600200"/>
            <a:ext cx="7885076" cy="4525963"/>
          </a:xfrm>
        </p:spPr>
      </p:pic>
      <p:sp>
        <p:nvSpPr>
          <p:cNvPr id="4" name="日付プレースホルダ 3"/>
          <p:cNvSpPr>
            <a:spLocks noGrp="1"/>
          </p:cNvSpPr>
          <p:nvPr>
            <p:ph type="dt" sz="half" idx="10"/>
          </p:nvPr>
        </p:nvSpPr>
        <p:spPr/>
        <p:txBody>
          <a:bodyPr/>
          <a:lstStyle/>
          <a:p>
            <a:fld id="{3DD4032E-6051-4909-B229-E131D0554D7C}" type="datetime1">
              <a:rPr kumimoji="1" lang="ja-JP" altLang="en-US" smtClean="0"/>
              <a:pPr/>
              <a:t>2010/5/20</a:t>
            </a:fld>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SystemKOMACO</a:t>
            </a:r>
            <a:endParaRPr kumimoji="1" lang="ja-JP" altLang="en-US"/>
          </a:p>
        </p:txBody>
      </p:sp>
      <p:sp>
        <p:nvSpPr>
          <p:cNvPr id="6" name="スライド番号プレースホルダ 5"/>
          <p:cNvSpPr>
            <a:spLocks noGrp="1"/>
          </p:cNvSpPr>
          <p:nvPr>
            <p:ph type="sldNum" sz="quarter" idx="12"/>
          </p:nvPr>
        </p:nvSpPr>
        <p:spPr/>
        <p:txBody>
          <a:bodyPr/>
          <a:lstStyle/>
          <a:p>
            <a:fld id="{E7C0BDDF-823E-4117-AFCC-1FE62EE9C807}" type="slidenum">
              <a:rPr kumimoji="1" lang="ja-JP" altLang="en-US" smtClean="0"/>
              <a:pPr/>
              <a:t>8</a:t>
            </a:fld>
            <a:endParaRPr kumimoji="1" lang="ja-JP" altLang="en-US"/>
          </a:p>
        </p:txBody>
      </p:sp>
      <p:sp>
        <p:nvSpPr>
          <p:cNvPr id="8" name="テキスト ボックス 7"/>
          <p:cNvSpPr txBox="1"/>
          <p:nvPr/>
        </p:nvSpPr>
        <p:spPr>
          <a:xfrm>
            <a:off x="457200" y="4429132"/>
            <a:ext cx="8229600" cy="1200329"/>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ja-JP" altLang="en-US" dirty="0" smtClean="0"/>
              <a:t>数式入力時に</a:t>
            </a:r>
            <a:r>
              <a:rPr lang="en-US" altLang="ja-JP" dirty="0" smtClean="0"/>
              <a:t>[</a:t>
            </a:r>
            <a:r>
              <a:rPr lang="ja-JP" altLang="en-US" dirty="0" smtClean="0"/>
              <a:t>名前ボックス</a:t>
            </a:r>
            <a:r>
              <a:rPr lang="en-US" altLang="ja-JP" dirty="0" smtClean="0"/>
              <a:t>]</a:t>
            </a:r>
            <a:r>
              <a:rPr lang="ja-JP" altLang="en-US" dirty="0" smtClean="0"/>
              <a:t>には、最近使用した関数が表示されます。</a:t>
            </a:r>
            <a:endParaRPr lang="en-US" altLang="ja-JP" dirty="0" smtClean="0"/>
          </a:p>
          <a:p>
            <a:r>
              <a:rPr lang="en-US" altLang="ja-JP" dirty="0"/>
              <a:t>[</a:t>
            </a:r>
            <a:r>
              <a:rPr lang="ja-JP" altLang="en-US" dirty="0" smtClean="0"/>
              <a:t>名前ボックス</a:t>
            </a:r>
            <a:r>
              <a:rPr lang="en-US" altLang="ja-JP" dirty="0" smtClean="0"/>
              <a:t>]</a:t>
            </a:r>
            <a:r>
              <a:rPr lang="ja-JP" altLang="en-US" dirty="0" smtClean="0"/>
              <a:t>右側▼をクリックすると、他の関数一覧が表示されます。</a:t>
            </a:r>
            <a:endParaRPr lang="en-US" altLang="ja-JP" dirty="0" smtClean="0"/>
          </a:p>
          <a:p>
            <a:r>
              <a:rPr kumimoji="1" lang="ja-JP" altLang="en-US" dirty="0" smtClean="0"/>
              <a:t>「</a:t>
            </a:r>
            <a:r>
              <a:rPr kumimoji="1" lang="en-US" altLang="ja-JP" dirty="0" smtClean="0"/>
              <a:t>=</a:t>
            </a:r>
            <a:r>
              <a:rPr kumimoji="1" lang="ja-JP" altLang="en-US" dirty="0" smtClean="0"/>
              <a:t>」入力直後に</a:t>
            </a:r>
            <a:r>
              <a:rPr kumimoji="1" lang="en-US" altLang="ja-JP" dirty="0" smtClean="0"/>
              <a:t>[</a:t>
            </a:r>
            <a:r>
              <a:rPr kumimoji="1" lang="ja-JP" altLang="en-US" dirty="0" smtClean="0"/>
              <a:t>名前ボックス</a:t>
            </a:r>
            <a:r>
              <a:rPr kumimoji="1" lang="en-US" altLang="ja-JP" dirty="0" smtClean="0"/>
              <a:t>]</a:t>
            </a:r>
            <a:r>
              <a:rPr kumimoji="1" lang="ja-JP" altLang="en-US" dirty="0" smtClean="0"/>
              <a:t>をクリックすると、</a:t>
            </a:r>
            <a:r>
              <a:rPr kumimoji="1" lang="en-US" altLang="ja-JP" dirty="0" smtClean="0"/>
              <a:t>[</a:t>
            </a:r>
            <a:r>
              <a:rPr kumimoji="1" lang="ja-JP" altLang="en-US" dirty="0" smtClean="0"/>
              <a:t>関数の引数</a:t>
            </a:r>
            <a:r>
              <a:rPr kumimoji="1" lang="en-US" altLang="ja-JP" dirty="0" smtClean="0"/>
              <a:t>]</a:t>
            </a:r>
            <a:r>
              <a:rPr kumimoji="1" lang="ja-JP" altLang="en-US" dirty="0" smtClean="0"/>
              <a:t>ダイアログボックスが表示</a:t>
            </a:r>
            <a:r>
              <a:rPr lang="ja-JP" altLang="en-US" dirty="0"/>
              <a:t>されます。</a:t>
            </a:r>
            <a:endParaRPr kumimoji="1" lang="ja-JP" altLang="en-US" dirty="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1">
            <a:schemeClr val="accent5"/>
          </a:lnRef>
          <a:fillRef idx="3">
            <a:schemeClr val="accent5"/>
          </a:fillRef>
          <a:effectRef idx="2">
            <a:schemeClr val="accent5"/>
          </a:effectRef>
          <a:fontRef idx="minor">
            <a:schemeClr val="lt1"/>
          </a:fontRef>
        </p:style>
        <p:txBody>
          <a:bodyPr>
            <a:normAutofit/>
          </a:bodyPr>
          <a:lstStyle/>
          <a:p>
            <a:r>
              <a:rPr kumimoji="1" lang="ja-JP" altLang="en-US" dirty="0" smtClean="0"/>
              <a:t>数式バーを使った数式の入力</a:t>
            </a:r>
            <a:endParaRPr kumimoji="1" lang="ja-JP" altLang="en-US" dirty="0"/>
          </a:p>
        </p:txBody>
      </p:sp>
      <p:sp>
        <p:nvSpPr>
          <p:cNvPr id="3" name="コンテンツ プレースホルダ 2"/>
          <p:cNvSpPr>
            <a:spLocks noGrp="1"/>
          </p:cNvSpPr>
          <p:nvPr>
            <p:ph idx="1"/>
          </p:nvPr>
        </p:nvSpPr>
        <p:spPr/>
        <p:txBody>
          <a:bodyPr/>
          <a:lstStyle/>
          <a:p>
            <a:pPr>
              <a:buClr>
                <a:schemeClr val="accent5"/>
              </a:buClr>
              <a:buFont typeface="Wingdings" pitchFamily="2" charset="2"/>
              <a:buChar char="l"/>
            </a:pPr>
            <a:r>
              <a:rPr kumimoji="1" lang="ja-JP" altLang="en-US" dirty="0" smtClean="0"/>
              <a:t>長い数式を入力する場合</a:t>
            </a:r>
            <a:endParaRPr kumimoji="1" lang="en-US" altLang="ja-JP" dirty="0" smtClean="0"/>
          </a:p>
          <a:p>
            <a:pPr>
              <a:buClr>
                <a:schemeClr val="accent5"/>
              </a:buClr>
              <a:buFont typeface="Wingdings" pitchFamily="2" charset="2"/>
              <a:buChar char="l"/>
            </a:pPr>
            <a:r>
              <a:rPr lang="ja-JP" altLang="en-US" dirty="0"/>
              <a:t>数式</a:t>
            </a:r>
            <a:r>
              <a:rPr lang="ja-JP" altLang="en-US" dirty="0" smtClean="0"/>
              <a:t>の</a:t>
            </a:r>
            <a:r>
              <a:rPr lang="ja-JP" altLang="en-US" dirty="0"/>
              <a:t>修正</a:t>
            </a:r>
            <a:r>
              <a:rPr lang="ja-JP" altLang="en-US" dirty="0" smtClean="0"/>
              <a:t>を</a:t>
            </a:r>
            <a:r>
              <a:rPr lang="ja-JP" altLang="en-US" dirty="0"/>
              <a:t>する場合</a:t>
            </a:r>
            <a:endParaRPr kumimoji="1" lang="ja-JP" altLang="en-US" dirty="0"/>
          </a:p>
        </p:txBody>
      </p:sp>
      <p:sp>
        <p:nvSpPr>
          <p:cNvPr id="4" name="日付プレースホルダ 3"/>
          <p:cNvSpPr>
            <a:spLocks noGrp="1"/>
          </p:cNvSpPr>
          <p:nvPr>
            <p:ph type="dt" sz="half" idx="10"/>
          </p:nvPr>
        </p:nvSpPr>
        <p:spPr/>
        <p:txBody>
          <a:bodyPr/>
          <a:lstStyle/>
          <a:p>
            <a:fld id="{3DD4032E-6051-4909-B229-E131D0554D7C}" type="datetime1">
              <a:rPr kumimoji="1" lang="ja-JP" altLang="en-US" smtClean="0"/>
              <a:pPr/>
              <a:t>2010/5/20</a:t>
            </a:fld>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SystemKOMACO</a:t>
            </a:r>
            <a:endParaRPr kumimoji="1" lang="ja-JP" altLang="en-US"/>
          </a:p>
        </p:txBody>
      </p:sp>
      <p:sp>
        <p:nvSpPr>
          <p:cNvPr id="6" name="スライド番号プレースホルダ 5"/>
          <p:cNvSpPr>
            <a:spLocks noGrp="1"/>
          </p:cNvSpPr>
          <p:nvPr>
            <p:ph type="sldNum" sz="quarter" idx="12"/>
          </p:nvPr>
        </p:nvSpPr>
        <p:spPr/>
        <p:txBody>
          <a:bodyPr/>
          <a:lstStyle/>
          <a:p>
            <a:fld id="{E7C0BDDF-823E-4117-AFCC-1FE62EE9C807}" type="slidenum">
              <a:rPr kumimoji="1" lang="ja-JP" altLang="en-US" smtClean="0"/>
              <a:pPr/>
              <a:t>9</a:t>
            </a:fld>
            <a:endParaRPr kumimoji="1" lang="ja-JP" altLang="en-US"/>
          </a:p>
        </p:txBody>
      </p:sp>
      <p:pic>
        <p:nvPicPr>
          <p:cNvPr id="8" name="図 7" descr="DC062.JPG"/>
          <p:cNvPicPr>
            <a:picLocks noChangeAspect="1"/>
          </p:cNvPicPr>
          <p:nvPr/>
        </p:nvPicPr>
        <p:blipFill>
          <a:blip r:embed="rId2" cstate="print"/>
          <a:stretch>
            <a:fillRect/>
          </a:stretch>
        </p:blipFill>
        <p:spPr>
          <a:xfrm>
            <a:off x="2424112" y="3352807"/>
            <a:ext cx="4295775" cy="1076325"/>
          </a:xfrm>
          <a:prstGeom prst="rect">
            <a:avLst/>
          </a:prstGeom>
        </p:spPr>
      </p:pic>
      <p:sp>
        <p:nvSpPr>
          <p:cNvPr id="9" name="線吹き出し 1 (枠付き) 8"/>
          <p:cNvSpPr/>
          <p:nvPr/>
        </p:nvSpPr>
        <p:spPr>
          <a:xfrm>
            <a:off x="6000760" y="2714620"/>
            <a:ext cx="1152000" cy="396000"/>
          </a:xfrm>
          <a:prstGeom prst="borderCallout1">
            <a:avLst>
              <a:gd name="adj1" fmla="val 47789"/>
              <a:gd name="adj2" fmla="val -512"/>
              <a:gd name="adj3" fmla="val 167887"/>
              <a:gd name="adj4" fmla="val -29192"/>
            </a:avLst>
          </a:prstGeom>
          <a:ln w="19050">
            <a:headEnd type="none" w="med" len="med"/>
            <a:tailEnd type="triangle" w="med" len="med"/>
          </a:ln>
        </p:spPr>
        <p:style>
          <a:lnRef idx="1">
            <a:schemeClr val="accent2"/>
          </a:lnRef>
          <a:fillRef idx="3">
            <a:schemeClr val="accent2"/>
          </a:fillRef>
          <a:effectRef idx="2">
            <a:schemeClr val="accent2"/>
          </a:effectRef>
          <a:fontRef idx="minor">
            <a:schemeClr val="lt1"/>
          </a:fontRef>
        </p:style>
        <p:txBody>
          <a:bodyPr rtlCol="0" anchor="ctr"/>
          <a:lstStyle/>
          <a:p>
            <a:pPr algn="ctr"/>
            <a:r>
              <a:rPr kumimoji="1" lang="ja-JP" altLang="en-US" dirty="0" smtClean="0"/>
              <a:t>カーソル</a:t>
            </a:r>
            <a:endParaRPr kumimoji="1" lang="ja-JP" altLang="en-US" dirty="0"/>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xmlns:mc="http://schemas.openxmlformats.org/markup-compatibility/2006" xmlns:a14="http://schemas.microsoft.com/office/drawing/2010/main" val="1F497D" mc:Ignorable=""/>
      </a:dk2>
      <a:lt2>
        <a:srgbClr xmlns:mc="http://schemas.openxmlformats.org/markup-compatibility/2006" xmlns:a14="http://schemas.microsoft.com/office/drawing/2010/main" val="EEECE1" mc:Ignorable=""/>
      </a:lt2>
      <a:accent1>
        <a:srgbClr xmlns:mc="http://schemas.openxmlformats.org/markup-compatibility/2006" xmlns:a14="http://schemas.microsoft.com/office/drawing/2010/main" val="4F81BD" mc:Ignorable=""/>
      </a:accent1>
      <a:accent2>
        <a:srgbClr xmlns:mc="http://schemas.openxmlformats.org/markup-compatibility/2006" xmlns:a14="http://schemas.microsoft.com/office/drawing/2010/main" val="C0504D" mc:Ignorable=""/>
      </a:accent2>
      <a:accent3>
        <a:srgbClr xmlns:mc="http://schemas.openxmlformats.org/markup-compatibility/2006" xmlns:a14="http://schemas.microsoft.com/office/drawing/2010/main" val="9BBB59" mc:Ignorable=""/>
      </a:accent3>
      <a:accent4>
        <a:srgbClr xmlns:mc="http://schemas.openxmlformats.org/markup-compatibility/2006" xmlns:a14="http://schemas.microsoft.com/office/drawing/2010/main" val="8064A2" mc:Ignorable=""/>
      </a:accent4>
      <a:accent5>
        <a:srgbClr xmlns:mc="http://schemas.openxmlformats.org/markup-compatibility/2006" xmlns:a14="http://schemas.microsoft.com/office/drawing/2010/main" val="4BACC6" mc:Ignorable=""/>
      </a:accent5>
      <a:accent6>
        <a:srgbClr xmlns:mc="http://schemas.openxmlformats.org/markup-compatibility/2006" xmlns:a14="http://schemas.microsoft.com/office/drawing/2010/main" val="F79646" mc:Ignorable=""/>
      </a:accent6>
      <a:hlink>
        <a:srgbClr xmlns:mc="http://schemas.openxmlformats.org/markup-compatibility/2006" xmlns:a14="http://schemas.microsoft.com/office/drawing/2010/main" val="0000FF" mc:Ignorable=""/>
      </a:hlink>
      <a:folHlink>
        <a:srgbClr xmlns:mc="http://schemas.openxmlformats.org/markup-compatibility/2006" xmlns:a14="http://schemas.microsoft.com/office/drawing/2010/main" val="800080" mc:Ignorabl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xmlns:mc="http://schemas.openxmlformats.org/markup-compatibility/2006" xmlns:a14="http://schemas.microsoft.com/office/drawing/2010/main" val="000000" mc:Ignorable="">
                <a:alpha val="38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xmlns:mc="http://schemas.openxmlformats.org/markup-compatibility/2006" xmlns:a14="http://schemas.microsoft.com/office/drawing/2010/main" val="1F497D" mc:Ignorable=""/>
      </a:dk2>
      <a:lt2>
        <a:srgbClr xmlns:mc="http://schemas.openxmlformats.org/markup-compatibility/2006" xmlns:a14="http://schemas.microsoft.com/office/drawing/2010/main" val="EEECE1" mc:Ignorable=""/>
      </a:lt2>
      <a:accent1>
        <a:srgbClr xmlns:mc="http://schemas.openxmlformats.org/markup-compatibility/2006" xmlns:a14="http://schemas.microsoft.com/office/drawing/2010/main" val="4F81BD" mc:Ignorable=""/>
      </a:accent1>
      <a:accent2>
        <a:srgbClr xmlns:mc="http://schemas.openxmlformats.org/markup-compatibility/2006" xmlns:a14="http://schemas.microsoft.com/office/drawing/2010/main" val="C0504D" mc:Ignorable=""/>
      </a:accent2>
      <a:accent3>
        <a:srgbClr xmlns:mc="http://schemas.openxmlformats.org/markup-compatibility/2006" xmlns:a14="http://schemas.microsoft.com/office/drawing/2010/main" val="9BBB59" mc:Ignorable=""/>
      </a:accent3>
      <a:accent4>
        <a:srgbClr xmlns:mc="http://schemas.openxmlformats.org/markup-compatibility/2006" xmlns:a14="http://schemas.microsoft.com/office/drawing/2010/main" val="8064A2" mc:Ignorable=""/>
      </a:accent4>
      <a:accent5>
        <a:srgbClr xmlns:mc="http://schemas.openxmlformats.org/markup-compatibility/2006" xmlns:a14="http://schemas.microsoft.com/office/drawing/2010/main" val="4BACC6" mc:Ignorable=""/>
      </a:accent5>
      <a:accent6>
        <a:srgbClr xmlns:mc="http://schemas.openxmlformats.org/markup-compatibility/2006" xmlns:a14="http://schemas.microsoft.com/office/drawing/2010/main" val="F79646" mc:Ignorable=""/>
      </a:accent6>
      <a:hlink>
        <a:srgbClr xmlns:mc="http://schemas.openxmlformats.org/markup-compatibility/2006" xmlns:a14="http://schemas.microsoft.com/office/drawing/2010/main" val="0000FF" mc:Ignorable=""/>
      </a:hlink>
      <a:folHlink>
        <a:srgbClr xmlns:mc="http://schemas.openxmlformats.org/markup-compatibility/2006" xmlns:a14="http://schemas.microsoft.com/office/drawing/2010/main" val="800080" mc:Ignorabl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xmlns:mc="http://schemas.openxmlformats.org/markup-compatibility/2006" xmlns:a14="http://schemas.microsoft.com/office/drawing/2010/main" val="000000" mc:Ignorable="">
                <a:alpha val="38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3352</TotalTime>
  <Words>3045</Words>
  <Application>Microsoft Office PowerPoint</Application>
  <PresentationFormat>画面に合わせる (4:3)</PresentationFormat>
  <Paragraphs>617</Paragraphs>
  <Slides>39</Slides>
  <Notes>8</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39</vt:i4>
      </vt:variant>
    </vt:vector>
  </HeadingPairs>
  <TitlesOfParts>
    <vt:vector size="41" baseType="lpstr">
      <vt:lpstr>Office テーマ</vt:lpstr>
      <vt:lpstr>数式</vt:lpstr>
      <vt:lpstr>Excel 2002,2003基本2</vt:lpstr>
      <vt:lpstr>数式の基本</vt:lpstr>
      <vt:lpstr>数値をダイレクトに入力</vt:lpstr>
      <vt:lpstr>セル参照での入力</vt:lpstr>
      <vt:lpstr>さまざまなセル参照</vt:lpstr>
      <vt:lpstr>相対参照、絶対参照、複合参照</vt:lpstr>
      <vt:lpstr>数式をセルに入力</vt:lpstr>
      <vt:lpstr>名前ボックスを利用した入力</vt:lpstr>
      <vt:lpstr>数式バーを使った数式の入力</vt:lpstr>
      <vt:lpstr>数式</vt:lpstr>
      <vt:lpstr>関数</vt:lpstr>
      <vt:lpstr>定数</vt:lpstr>
      <vt:lpstr>演算子</vt:lpstr>
      <vt:lpstr>算術演算子</vt:lpstr>
      <vt:lpstr>「%」パーセンテージのセルは要注意</vt:lpstr>
      <vt:lpstr>比較演算子</vt:lpstr>
      <vt:lpstr>文字列演算子</vt:lpstr>
      <vt:lpstr>参照演算子</vt:lpstr>
      <vt:lpstr>かっこの種類と読み方</vt:lpstr>
      <vt:lpstr>数式内の演算子の優先順位</vt:lpstr>
      <vt:lpstr>計算の順序：かっこは優先される</vt:lpstr>
      <vt:lpstr>エラーチェックオプション</vt:lpstr>
      <vt:lpstr>計算の過程を表示：数式の検証</vt:lpstr>
      <vt:lpstr>数式バーで編集</vt:lpstr>
      <vt:lpstr>関数の引数とネスト（入れ子）</vt:lpstr>
      <vt:lpstr>関数の分類</vt:lpstr>
      <vt:lpstr>Σオートサムボタン</vt:lpstr>
      <vt:lpstr>オートカルク（自動計算機能）</vt:lpstr>
      <vt:lpstr>SUM関数</vt:lpstr>
      <vt:lpstr>SUM関数：行挿入</vt:lpstr>
      <vt:lpstr>SUMIF関数</vt:lpstr>
      <vt:lpstr>SUMIF関数を使う</vt:lpstr>
      <vt:lpstr>個数を求める関数</vt:lpstr>
      <vt:lpstr>最大、最小、平均を求める関数</vt:lpstr>
      <vt:lpstr>数値を丸める関数1</vt:lpstr>
      <vt:lpstr>数値を丸める関数2</vt:lpstr>
      <vt:lpstr>論理関数は6個</vt:lpstr>
      <vt:lpstr>Excelのエラー値</vt:lpstr>
      <vt:lpstr>数式エラー時の対応</vt:lpstr>
    </vt:vector>
  </TitlesOfParts>
  <Company>SystemKOMACO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Excel 2002,2003基本</dc:title>
  <dc:creator>SystemKomaco(TKomazawa)</dc:creator>
  <cp:lastModifiedBy>駒澤　勉</cp:lastModifiedBy>
  <cp:revision>32</cp:revision>
  <dcterms:created xsi:type="dcterms:W3CDTF">2010-03-21T05:04:29Z</dcterms:created>
  <dcterms:modified xsi:type="dcterms:W3CDTF">2010-05-20T09:37:36Z</dcterms:modified>
</cp:coreProperties>
</file>